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3594" r:id="rId2"/>
    <p:sldId id="257" r:id="rId3"/>
    <p:sldId id="258" r:id="rId4"/>
    <p:sldId id="259" r:id="rId5"/>
    <p:sldId id="260" r:id="rId6"/>
    <p:sldId id="266" r:id="rId7"/>
    <p:sldId id="274" r:id="rId8"/>
    <p:sldId id="277" r:id="rId9"/>
    <p:sldId id="278" r:id="rId10"/>
    <p:sldId id="3593" r:id="rId11"/>
    <p:sldId id="3588" r:id="rId12"/>
    <p:sldId id="3521" r:id="rId13"/>
    <p:sldId id="3587" r:id="rId14"/>
    <p:sldId id="3566" r:id="rId15"/>
    <p:sldId id="3589" r:id="rId16"/>
    <p:sldId id="3557" r:id="rId17"/>
    <p:sldId id="3581" r:id="rId18"/>
    <p:sldId id="3582" r:id="rId19"/>
    <p:sldId id="3558" r:id="rId20"/>
    <p:sldId id="3559" r:id="rId21"/>
    <p:sldId id="3590" r:id="rId22"/>
    <p:sldId id="509" r:id="rId23"/>
    <p:sldId id="3473" r:id="rId24"/>
    <p:sldId id="3528" r:id="rId25"/>
    <p:sldId id="3474" r:id="rId26"/>
    <p:sldId id="3475" r:id="rId27"/>
    <p:sldId id="3476" r:id="rId28"/>
    <p:sldId id="3595" r:id="rId29"/>
    <p:sldId id="3505" r:id="rId30"/>
    <p:sldId id="3506" r:id="rId31"/>
    <p:sldId id="3584" r:id="rId32"/>
    <p:sldId id="3571" r:id="rId33"/>
    <p:sldId id="3478" r:id="rId34"/>
    <p:sldId id="3479" r:id="rId35"/>
    <p:sldId id="3498" r:id="rId36"/>
    <p:sldId id="3529" r:id="rId37"/>
    <p:sldId id="3591" r:id="rId38"/>
    <p:sldId id="3531" r:id="rId39"/>
    <p:sldId id="3536" r:id="rId40"/>
    <p:sldId id="3537" r:id="rId41"/>
    <p:sldId id="3560" r:id="rId42"/>
    <p:sldId id="3561" r:id="rId43"/>
    <p:sldId id="3585" r:id="rId44"/>
    <p:sldId id="3586" r:id="rId45"/>
    <p:sldId id="3562" r:id="rId46"/>
    <p:sldId id="3538" r:id="rId47"/>
    <p:sldId id="3539" r:id="rId48"/>
    <p:sldId id="3542" r:id="rId49"/>
    <p:sldId id="3565" r:id="rId50"/>
    <p:sldId id="3541" r:id="rId51"/>
    <p:sldId id="3596" r:id="rId52"/>
    <p:sldId id="3567" r:id="rId53"/>
    <p:sldId id="3543" r:id="rId54"/>
    <p:sldId id="3570" r:id="rId55"/>
    <p:sldId id="3569" r:id="rId56"/>
    <p:sldId id="3545" r:id="rId57"/>
    <p:sldId id="3550" r:id="rId58"/>
    <p:sldId id="256" r:id="rId59"/>
    <p:sldId id="3597" r:id="rId60"/>
    <p:sldId id="3553" r:id="rId61"/>
    <p:sldId id="3554" r:id="rId62"/>
    <p:sldId id="3555" r:id="rId63"/>
    <p:sldId id="3601" r:id="rId64"/>
    <p:sldId id="359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965"/>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5"/>
    <p:restoredTop sz="94640"/>
  </p:normalViewPr>
  <p:slideViewPr>
    <p:cSldViewPr snapToGrid="0" snapToObjects="1">
      <p:cViewPr varScale="1">
        <p:scale>
          <a:sx n="78" d="100"/>
          <a:sy n="78" d="100"/>
        </p:scale>
        <p:origin x="18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E8A4D-DC2C-AD47-B480-174B21F2CA46}" type="datetimeFigureOut">
              <a:rPr lang="en-US" smtClean="0"/>
              <a:pPr/>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39824-8F5C-C44C-8D0D-771049708FD8}" type="slidenum">
              <a:rPr lang="en-US" smtClean="0"/>
              <a:pPr/>
              <a:t>‹#›</a:t>
            </a:fld>
            <a:endParaRPr lang="en-US"/>
          </a:p>
        </p:txBody>
      </p:sp>
    </p:spTree>
    <p:extLst>
      <p:ext uri="{BB962C8B-B14F-4D97-AF65-F5344CB8AC3E}">
        <p14:creationId xmlns:p14="http://schemas.microsoft.com/office/powerpoint/2010/main" val="236443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55D70C-5E11-4143-BC38-8D1B8029898A}" type="slidenum">
              <a:rPr lang="en-US" smtClean="0"/>
              <a:t>5</a:t>
            </a:fld>
            <a:endParaRPr lang="en-US"/>
          </a:p>
        </p:txBody>
      </p:sp>
    </p:spTree>
    <p:extLst>
      <p:ext uri="{BB962C8B-B14F-4D97-AF65-F5344CB8AC3E}">
        <p14:creationId xmlns:p14="http://schemas.microsoft.com/office/powerpoint/2010/main" val="272329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23</a:t>
            </a:fld>
            <a:endParaRPr lang="en-US" dirty="0"/>
          </a:p>
        </p:txBody>
      </p:sp>
    </p:spTree>
    <p:extLst>
      <p:ext uri="{BB962C8B-B14F-4D97-AF65-F5344CB8AC3E}">
        <p14:creationId xmlns:p14="http://schemas.microsoft.com/office/powerpoint/2010/main" val="91934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24</a:t>
            </a:fld>
            <a:endParaRPr lang="en-US" dirty="0"/>
          </a:p>
        </p:txBody>
      </p:sp>
    </p:spTree>
    <p:extLst>
      <p:ext uri="{BB962C8B-B14F-4D97-AF65-F5344CB8AC3E}">
        <p14:creationId xmlns:p14="http://schemas.microsoft.com/office/powerpoint/2010/main" val="310306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25</a:t>
            </a:fld>
            <a:endParaRPr lang="en-US" dirty="0"/>
          </a:p>
        </p:txBody>
      </p:sp>
    </p:spTree>
    <p:extLst>
      <p:ext uri="{BB962C8B-B14F-4D97-AF65-F5344CB8AC3E}">
        <p14:creationId xmlns:p14="http://schemas.microsoft.com/office/powerpoint/2010/main" val="332096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26</a:t>
            </a:fld>
            <a:endParaRPr lang="en-US" dirty="0"/>
          </a:p>
        </p:txBody>
      </p:sp>
    </p:spTree>
    <p:extLst>
      <p:ext uri="{BB962C8B-B14F-4D97-AF65-F5344CB8AC3E}">
        <p14:creationId xmlns:p14="http://schemas.microsoft.com/office/powerpoint/2010/main" val="1986214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27</a:t>
            </a:fld>
            <a:endParaRPr lang="en-US" dirty="0"/>
          </a:p>
        </p:txBody>
      </p:sp>
    </p:spTree>
    <p:extLst>
      <p:ext uri="{BB962C8B-B14F-4D97-AF65-F5344CB8AC3E}">
        <p14:creationId xmlns:p14="http://schemas.microsoft.com/office/powerpoint/2010/main" val="375684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28</a:t>
            </a:fld>
            <a:endParaRPr lang="en-US" dirty="0"/>
          </a:p>
        </p:txBody>
      </p:sp>
    </p:spTree>
    <p:extLst>
      <p:ext uri="{BB962C8B-B14F-4D97-AF65-F5344CB8AC3E}">
        <p14:creationId xmlns:p14="http://schemas.microsoft.com/office/powerpoint/2010/main" val="87036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29</a:t>
            </a:fld>
            <a:endParaRPr lang="en-US" dirty="0"/>
          </a:p>
        </p:txBody>
      </p:sp>
    </p:spTree>
    <p:extLst>
      <p:ext uri="{BB962C8B-B14F-4D97-AF65-F5344CB8AC3E}">
        <p14:creationId xmlns:p14="http://schemas.microsoft.com/office/powerpoint/2010/main" val="3048339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30</a:t>
            </a:fld>
            <a:endParaRPr lang="en-US" dirty="0"/>
          </a:p>
        </p:txBody>
      </p:sp>
    </p:spTree>
    <p:extLst>
      <p:ext uri="{BB962C8B-B14F-4D97-AF65-F5344CB8AC3E}">
        <p14:creationId xmlns:p14="http://schemas.microsoft.com/office/powerpoint/2010/main" val="2294728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31</a:t>
            </a:fld>
            <a:endParaRPr lang="en-US" dirty="0"/>
          </a:p>
        </p:txBody>
      </p:sp>
    </p:spTree>
    <p:extLst>
      <p:ext uri="{BB962C8B-B14F-4D97-AF65-F5344CB8AC3E}">
        <p14:creationId xmlns:p14="http://schemas.microsoft.com/office/powerpoint/2010/main" val="2660973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32</a:t>
            </a:fld>
            <a:endParaRPr lang="en-US" dirty="0"/>
          </a:p>
        </p:txBody>
      </p:sp>
    </p:spTree>
    <p:extLst>
      <p:ext uri="{BB962C8B-B14F-4D97-AF65-F5344CB8AC3E}">
        <p14:creationId xmlns:p14="http://schemas.microsoft.com/office/powerpoint/2010/main" val="239164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A9258-85D6-F440-A518-2AEE6226FA2B}" type="slidenum">
              <a:rPr lang="en-US" smtClean="0"/>
              <a:pPr/>
              <a:t>13</a:t>
            </a:fld>
            <a:endParaRPr lang="en-US"/>
          </a:p>
        </p:txBody>
      </p:sp>
    </p:spTree>
    <p:extLst>
      <p:ext uri="{BB962C8B-B14F-4D97-AF65-F5344CB8AC3E}">
        <p14:creationId xmlns:p14="http://schemas.microsoft.com/office/powerpoint/2010/main" val="2071265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33</a:t>
            </a:fld>
            <a:endParaRPr lang="en-US" dirty="0"/>
          </a:p>
        </p:txBody>
      </p:sp>
    </p:spTree>
    <p:extLst>
      <p:ext uri="{BB962C8B-B14F-4D97-AF65-F5344CB8AC3E}">
        <p14:creationId xmlns:p14="http://schemas.microsoft.com/office/powerpoint/2010/main" val="2831390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34</a:t>
            </a:fld>
            <a:endParaRPr lang="en-US" dirty="0"/>
          </a:p>
        </p:txBody>
      </p:sp>
    </p:spTree>
    <p:extLst>
      <p:ext uri="{BB962C8B-B14F-4D97-AF65-F5344CB8AC3E}">
        <p14:creationId xmlns:p14="http://schemas.microsoft.com/office/powerpoint/2010/main" val="2318722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35</a:t>
            </a:fld>
            <a:endParaRPr lang="en-US" dirty="0"/>
          </a:p>
        </p:txBody>
      </p:sp>
    </p:spTree>
    <p:extLst>
      <p:ext uri="{BB962C8B-B14F-4D97-AF65-F5344CB8AC3E}">
        <p14:creationId xmlns:p14="http://schemas.microsoft.com/office/powerpoint/2010/main" val="3560605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36</a:t>
            </a:fld>
            <a:endParaRPr lang="en-US" dirty="0"/>
          </a:p>
        </p:txBody>
      </p:sp>
    </p:spTree>
    <p:extLst>
      <p:ext uri="{BB962C8B-B14F-4D97-AF65-F5344CB8AC3E}">
        <p14:creationId xmlns:p14="http://schemas.microsoft.com/office/powerpoint/2010/main" val="3560605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38</a:t>
            </a:fld>
            <a:endParaRPr lang="en-US" dirty="0"/>
          </a:p>
        </p:txBody>
      </p:sp>
    </p:spTree>
    <p:extLst>
      <p:ext uri="{BB962C8B-B14F-4D97-AF65-F5344CB8AC3E}">
        <p14:creationId xmlns:p14="http://schemas.microsoft.com/office/powerpoint/2010/main" val="3838404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39</a:t>
            </a:fld>
            <a:endParaRPr lang="en-US" dirty="0"/>
          </a:p>
        </p:txBody>
      </p:sp>
    </p:spTree>
    <p:extLst>
      <p:ext uri="{BB962C8B-B14F-4D97-AF65-F5344CB8AC3E}">
        <p14:creationId xmlns:p14="http://schemas.microsoft.com/office/powerpoint/2010/main" val="919343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40</a:t>
            </a:fld>
            <a:endParaRPr lang="en-US" dirty="0"/>
          </a:p>
        </p:txBody>
      </p:sp>
    </p:spTree>
    <p:extLst>
      <p:ext uri="{BB962C8B-B14F-4D97-AF65-F5344CB8AC3E}">
        <p14:creationId xmlns:p14="http://schemas.microsoft.com/office/powerpoint/2010/main" val="3320965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41</a:t>
            </a:fld>
            <a:endParaRPr lang="en-US" dirty="0"/>
          </a:p>
        </p:txBody>
      </p:sp>
    </p:spTree>
    <p:extLst>
      <p:ext uri="{BB962C8B-B14F-4D97-AF65-F5344CB8AC3E}">
        <p14:creationId xmlns:p14="http://schemas.microsoft.com/office/powerpoint/2010/main" val="1986214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42</a:t>
            </a:fld>
            <a:endParaRPr lang="en-US" dirty="0"/>
          </a:p>
        </p:txBody>
      </p:sp>
    </p:spTree>
    <p:extLst>
      <p:ext uri="{BB962C8B-B14F-4D97-AF65-F5344CB8AC3E}">
        <p14:creationId xmlns:p14="http://schemas.microsoft.com/office/powerpoint/2010/main" val="1986214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43</a:t>
            </a:fld>
            <a:endParaRPr lang="en-US" dirty="0"/>
          </a:p>
        </p:txBody>
      </p:sp>
    </p:spTree>
    <p:extLst>
      <p:ext uri="{BB962C8B-B14F-4D97-AF65-F5344CB8AC3E}">
        <p14:creationId xmlns:p14="http://schemas.microsoft.com/office/powerpoint/2010/main" val="220272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A9258-85D6-F440-A518-2AEE6226FA2B}" type="slidenum">
              <a:rPr lang="en-US" smtClean="0"/>
              <a:pPr/>
              <a:t>14</a:t>
            </a:fld>
            <a:endParaRPr lang="en-US"/>
          </a:p>
        </p:txBody>
      </p:sp>
    </p:spTree>
    <p:extLst>
      <p:ext uri="{BB962C8B-B14F-4D97-AF65-F5344CB8AC3E}">
        <p14:creationId xmlns:p14="http://schemas.microsoft.com/office/powerpoint/2010/main" val="1723117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44</a:t>
            </a:fld>
            <a:endParaRPr lang="en-US" dirty="0"/>
          </a:p>
        </p:txBody>
      </p:sp>
    </p:spTree>
    <p:extLst>
      <p:ext uri="{BB962C8B-B14F-4D97-AF65-F5344CB8AC3E}">
        <p14:creationId xmlns:p14="http://schemas.microsoft.com/office/powerpoint/2010/main" val="3335187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45</a:t>
            </a:fld>
            <a:endParaRPr lang="en-US" dirty="0"/>
          </a:p>
        </p:txBody>
      </p:sp>
    </p:spTree>
    <p:extLst>
      <p:ext uri="{BB962C8B-B14F-4D97-AF65-F5344CB8AC3E}">
        <p14:creationId xmlns:p14="http://schemas.microsoft.com/office/powerpoint/2010/main" val="3560605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46</a:t>
            </a:fld>
            <a:endParaRPr lang="en-US" dirty="0"/>
          </a:p>
        </p:txBody>
      </p:sp>
    </p:spTree>
    <p:extLst>
      <p:ext uri="{BB962C8B-B14F-4D97-AF65-F5344CB8AC3E}">
        <p14:creationId xmlns:p14="http://schemas.microsoft.com/office/powerpoint/2010/main" val="1986214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47</a:t>
            </a:fld>
            <a:endParaRPr lang="en-US" dirty="0"/>
          </a:p>
        </p:txBody>
      </p:sp>
    </p:spTree>
    <p:extLst>
      <p:ext uri="{BB962C8B-B14F-4D97-AF65-F5344CB8AC3E}">
        <p14:creationId xmlns:p14="http://schemas.microsoft.com/office/powerpoint/2010/main" val="3756841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48</a:t>
            </a:fld>
            <a:endParaRPr lang="en-US" dirty="0"/>
          </a:p>
        </p:txBody>
      </p:sp>
    </p:spTree>
    <p:extLst>
      <p:ext uri="{BB962C8B-B14F-4D97-AF65-F5344CB8AC3E}">
        <p14:creationId xmlns:p14="http://schemas.microsoft.com/office/powerpoint/2010/main" val="2831390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49</a:t>
            </a:fld>
            <a:endParaRPr lang="en-US" dirty="0"/>
          </a:p>
        </p:txBody>
      </p:sp>
    </p:spTree>
    <p:extLst>
      <p:ext uri="{BB962C8B-B14F-4D97-AF65-F5344CB8AC3E}">
        <p14:creationId xmlns:p14="http://schemas.microsoft.com/office/powerpoint/2010/main" val="2831390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50</a:t>
            </a:fld>
            <a:endParaRPr lang="en-US" dirty="0"/>
          </a:p>
        </p:txBody>
      </p:sp>
    </p:spTree>
    <p:extLst>
      <p:ext uri="{BB962C8B-B14F-4D97-AF65-F5344CB8AC3E}">
        <p14:creationId xmlns:p14="http://schemas.microsoft.com/office/powerpoint/2010/main" val="3103065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51</a:t>
            </a:fld>
            <a:endParaRPr lang="en-US" dirty="0"/>
          </a:p>
        </p:txBody>
      </p:sp>
    </p:spTree>
    <p:extLst>
      <p:ext uri="{BB962C8B-B14F-4D97-AF65-F5344CB8AC3E}">
        <p14:creationId xmlns:p14="http://schemas.microsoft.com/office/powerpoint/2010/main" val="1740957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52</a:t>
            </a:fld>
            <a:endParaRPr lang="en-US" dirty="0"/>
          </a:p>
        </p:txBody>
      </p:sp>
    </p:spTree>
    <p:extLst>
      <p:ext uri="{BB962C8B-B14F-4D97-AF65-F5344CB8AC3E}">
        <p14:creationId xmlns:p14="http://schemas.microsoft.com/office/powerpoint/2010/main" val="2318722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53</a:t>
            </a:fld>
            <a:endParaRPr lang="en-US" dirty="0"/>
          </a:p>
        </p:txBody>
      </p:sp>
    </p:spTree>
    <p:extLst>
      <p:ext uri="{BB962C8B-B14F-4D97-AF65-F5344CB8AC3E}">
        <p14:creationId xmlns:p14="http://schemas.microsoft.com/office/powerpoint/2010/main" val="231872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16</a:t>
            </a:fld>
            <a:endParaRPr lang="en-US" dirty="0"/>
          </a:p>
        </p:txBody>
      </p:sp>
    </p:spTree>
    <p:extLst>
      <p:ext uri="{BB962C8B-B14F-4D97-AF65-F5344CB8AC3E}">
        <p14:creationId xmlns:p14="http://schemas.microsoft.com/office/powerpoint/2010/main" val="281002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54</a:t>
            </a:fld>
            <a:endParaRPr lang="en-US" dirty="0"/>
          </a:p>
        </p:txBody>
      </p:sp>
    </p:spTree>
    <p:extLst>
      <p:ext uri="{BB962C8B-B14F-4D97-AF65-F5344CB8AC3E}">
        <p14:creationId xmlns:p14="http://schemas.microsoft.com/office/powerpoint/2010/main" val="2318722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55</a:t>
            </a:fld>
            <a:endParaRPr lang="en-US" dirty="0"/>
          </a:p>
        </p:txBody>
      </p:sp>
    </p:spTree>
    <p:extLst>
      <p:ext uri="{BB962C8B-B14F-4D97-AF65-F5344CB8AC3E}">
        <p14:creationId xmlns:p14="http://schemas.microsoft.com/office/powerpoint/2010/main" val="2318722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56</a:t>
            </a:fld>
            <a:endParaRPr lang="en-US" dirty="0"/>
          </a:p>
        </p:txBody>
      </p:sp>
    </p:spTree>
    <p:extLst>
      <p:ext uri="{BB962C8B-B14F-4D97-AF65-F5344CB8AC3E}">
        <p14:creationId xmlns:p14="http://schemas.microsoft.com/office/powerpoint/2010/main" val="2164266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57</a:t>
            </a:fld>
            <a:endParaRPr lang="en-US" dirty="0"/>
          </a:p>
        </p:txBody>
      </p:sp>
    </p:spTree>
    <p:extLst>
      <p:ext uri="{BB962C8B-B14F-4D97-AF65-F5344CB8AC3E}">
        <p14:creationId xmlns:p14="http://schemas.microsoft.com/office/powerpoint/2010/main" val="1233573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59</a:t>
            </a:fld>
            <a:endParaRPr lang="en-US" dirty="0"/>
          </a:p>
        </p:txBody>
      </p:sp>
    </p:spTree>
    <p:extLst>
      <p:ext uri="{BB962C8B-B14F-4D97-AF65-F5344CB8AC3E}">
        <p14:creationId xmlns:p14="http://schemas.microsoft.com/office/powerpoint/2010/main" val="4022619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60</a:t>
            </a:fld>
            <a:endParaRPr lang="en-US" dirty="0"/>
          </a:p>
        </p:txBody>
      </p:sp>
    </p:spTree>
    <p:extLst>
      <p:ext uri="{BB962C8B-B14F-4D97-AF65-F5344CB8AC3E}">
        <p14:creationId xmlns:p14="http://schemas.microsoft.com/office/powerpoint/2010/main" val="2835353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61</a:t>
            </a:fld>
            <a:endParaRPr lang="en-US" dirty="0"/>
          </a:p>
        </p:txBody>
      </p:sp>
    </p:spTree>
    <p:extLst>
      <p:ext uri="{BB962C8B-B14F-4D97-AF65-F5344CB8AC3E}">
        <p14:creationId xmlns:p14="http://schemas.microsoft.com/office/powerpoint/2010/main" val="9926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62</a:t>
            </a:fld>
            <a:endParaRPr lang="en-US" dirty="0"/>
          </a:p>
        </p:txBody>
      </p:sp>
    </p:spTree>
    <p:extLst>
      <p:ext uri="{BB962C8B-B14F-4D97-AF65-F5344CB8AC3E}">
        <p14:creationId xmlns:p14="http://schemas.microsoft.com/office/powerpoint/2010/main" val="39005395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63</a:t>
            </a:fld>
            <a:endParaRPr lang="en-US" dirty="0"/>
          </a:p>
        </p:txBody>
      </p:sp>
    </p:spTree>
    <p:extLst>
      <p:ext uri="{BB962C8B-B14F-4D97-AF65-F5344CB8AC3E}">
        <p14:creationId xmlns:p14="http://schemas.microsoft.com/office/powerpoint/2010/main" val="53315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17</a:t>
            </a:fld>
            <a:endParaRPr lang="en-US" dirty="0"/>
          </a:p>
        </p:txBody>
      </p:sp>
    </p:spTree>
    <p:extLst>
      <p:ext uri="{BB962C8B-B14F-4D97-AF65-F5344CB8AC3E}">
        <p14:creationId xmlns:p14="http://schemas.microsoft.com/office/powerpoint/2010/main" val="1764778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18</a:t>
            </a:fld>
            <a:endParaRPr lang="en-US" dirty="0"/>
          </a:p>
        </p:txBody>
      </p:sp>
    </p:spTree>
    <p:extLst>
      <p:ext uri="{BB962C8B-B14F-4D97-AF65-F5344CB8AC3E}">
        <p14:creationId xmlns:p14="http://schemas.microsoft.com/office/powerpoint/2010/main" val="367030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19</a:t>
            </a:fld>
            <a:endParaRPr lang="en-US" dirty="0"/>
          </a:p>
        </p:txBody>
      </p:sp>
    </p:spTree>
    <p:extLst>
      <p:ext uri="{BB962C8B-B14F-4D97-AF65-F5344CB8AC3E}">
        <p14:creationId xmlns:p14="http://schemas.microsoft.com/office/powerpoint/2010/main" val="283535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20</a:t>
            </a:fld>
            <a:endParaRPr lang="en-US" dirty="0"/>
          </a:p>
        </p:txBody>
      </p:sp>
    </p:spTree>
    <p:extLst>
      <p:ext uri="{BB962C8B-B14F-4D97-AF65-F5344CB8AC3E}">
        <p14:creationId xmlns:p14="http://schemas.microsoft.com/office/powerpoint/2010/main" val="390053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44E43-BC88-46DF-882D-3ED4A1EBA0E2}" type="slidenum">
              <a:rPr lang="en-US" smtClean="0"/>
              <a:pPr/>
              <a:t>22</a:t>
            </a:fld>
            <a:endParaRPr lang="en-US" dirty="0"/>
          </a:p>
        </p:txBody>
      </p:sp>
    </p:spTree>
    <p:extLst>
      <p:ext uri="{BB962C8B-B14F-4D97-AF65-F5344CB8AC3E}">
        <p14:creationId xmlns:p14="http://schemas.microsoft.com/office/powerpoint/2010/main" val="383840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00F5-7B9E-CD4E-BB12-19DC4F5584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7A9B83-3FFF-EC45-A95F-91EDE0FDFE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B48F4C-3C51-3041-8AD2-EEB4F4C92B0F}"/>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5" name="Footer Placeholder 4">
            <a:extLst>
              <a:ext uri="{FF2B5EF4-FFF2-40B4-BE49-F238E27FC236}">
                <a16:creationId xmlns:a16="http://schemas.microsoft.com/office/drawing/2014/main" id="{D57AFD4D-1048-F94E-ABF4-D55E07B61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8339B-7D0D-7945-A6F9-71E5D46F4E0E}"/>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129343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A2FD-03B2-1F46-829D-AD445795B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C2D096-C271-7F4F-9230-D3E24D14DC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294BB-1F70-F540-8792-8160FFA1181B}"/>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5" name="Footer Placeholder 4">
            <a:extLst>
              <a:ext uri="{FF2B5EF4-FFF2-40B4-BE49-F238E27FC236}">
                <a16:creationId xmlns:a16="http://schemas.microsoft.com/office/drawing/2014/main" id="{C26E92B8-E084-AF41-A79F-0369C96C5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F8FF8-D826-EC48-9A15-500C264EC31C}"/>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44306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F02841-2F6A-DD48-98F6-A45D092BC8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19CBD5-6A12-4742-A06A-B6197D06B4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C136A-DBAD-8B49-9148-66979968DE60}"/>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5" name="Footer Placeholder 4">
            <a:extLst>
              <a:ext uri="{FF2B5EF4-FFF2-40B4-BE49-F238E27FC236}">
                <a16:creationId xmlns:a16="http://schemas.microsoft.com/office/drawing/2014/main" id="{82B0D76D-2738-BE4D-B08C-3F2960BDC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A83F3-CAA7-284C-81F5-2D55CDE03E82}"/>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2155385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912814" y="308472"/>
            <a:ext cx="10369550" cy="1041726"/>
          </a:xfrm>
          <a:prstGeom prst="rect">
            <a:avLst/>
          </a:prstGeom>
        </p:spPr>
        <p:txBody>
          <a:bodyPr anchor="ctr"/>
          <a:lstStyle>
            <a:lvl1pPr marL="0" indent="0" algn="l">
              <a:lnSpc>
                <a:spcPct val="100000"/>
              </a:lnSpc>
              <a:buNone/>
              <a:defRPr sz="4000" b="1">
                <a:solidFill>
                  <a:schemeClr val="tx1"/>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Tree>
    <p:extLst>
      <p:ext uri="{BB962C8B-B14F-4D97-AF65-F5344CB8AC3E}">
        <p14:creationId xmlns:p14="http://schemas.microsoft.com/office/powerpoint/2010/main" val="240217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700C-BF43-4F44-930E-8F509802A5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3E12BE-7A19-0A4B-92EB-E0CDB6AF4F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1BAF8-570E-6441-88BB-E3FF8F61FD1F}"/>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5" name="Footer Placeholder 4">
            <a:extLst>
              <a:ext uri="{FF2B5EF4-FFF2-40B4-BE49-F238E27FC236}">
                <a16:creationId xmlns:a16="http://schemas.microsoft.com/office/drawing/2014/main" id="{C12930E6-86BF-4C4A-B4E7-51A42CB57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8EBC9-FE07-D04C-AC96-DEE21F5703AD}"/>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229287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7203-0F3D-514C-8E5B-D6A5CD25ED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0D0935-A830-2F44-BCF6-48D620B621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87FC98-ED1D-A04D-A187-49EEB9F125C9}"/>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5" name="Footer Placeholder 4">
            <a:extLst>
              <a:ext uri="{FF2B5EF4-FFF2-40B4-BE49-F238E27FC236}">
                <a16:creationId xmlns:a16="http://schemas.microsoft.com/office/drawing/2014/main" id="{C094E282-5CFB-0944-9733-37B7CD06B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DCC82-32BD-7942-93E9-FDDB85E77ED0}"/>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174620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23B1-031F-C74E-ACE7-309A25BCF0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FC2A2-1B55-E04C-8CB8-6EE1F4B44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36708A-EB20-2B4F-A5DD-EA6674803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CBA727-61B9-8F49-8DBF-B7FFE3748AE9}"/>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6" name="Footer Placeholder 5">
            <a:extLst>
              <a:ext uri="{FF2B5EF4-FFF2-40B4-BE49-F238E27FC236}">
                <a16:creationId xmlns:a16="http://schemas.microsoft.com/office/drawing/2014/main" id="{CA6BC90E-960B-8541-B05F-974049DD6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E05BD-5202-AF43-9A87-5AB315C993B6}"/>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164731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7C9E-166F-DA49-BE73-542499C770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F0AFA2-50CE-7C4A-A1FB-BAE15B0F2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D3237E-8C29-954A-B9BA-43BD6CACC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802A0D-E796-924A-9C1B-A6A9759D71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D323F7-85F3-9744-80AD-D5B68B60A3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C6A3E8-20B4-2440-AED1-7BA2084E14D3}"/>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8" name="Footer Placeholder 7">
            <a:extLst>
              <a:ext uri="{FF2B5EF4-FFF2-40B4-BE49-F238E27FC236}">
                <a16:creationId xmlns:a16="http://schemas.microsoft.com/office/drawing/2014/main" id="{03B436C6-5325-284E-86DE-74D28C8C0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B2FCE6-6F40-8649-99FA-E993F6E1F6AE}"/>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280549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ED59-4C08-504B-A086-A13C2486BE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D188D-76C4-8E48-927C-26938FAEE334}"/>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4" name="Footer Placeholder 3">
            <a:extLst>
              <a:ext uri="{FF2B5EF4-FFF2-40B4-BE49-F238E27FC236}">
                <a16:creationId xmlns:a16="http://schemas.microsoft.com/office/drawing/2014/main" id="{3587ADD2-D421-764C-A112-1D53B3AD30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95F51-214D-BD45-93AC-4D5EA4526858}"/>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177837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F12013-EBD5-8044-830B-B676509D0806}"/>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3" name="Footer Placeholder 2">
            <a:extLst>
              <a:ext uri="{FF2B5EF4-FFF2-40B4-BE49-F238E27FC236}">
                <a16:creationId xmlns:a16="http://schemas.microsoft.com/office/drawing/2014/main" id="{6F005C9D-935D-C344-82F1-B84C20E0A9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051CBA-B2DA-6C49-956D-5EC18A74A763}"/>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55562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9154-07DB-8E4C-B333-086B53A20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6BCFF-A1B4-6A43-ACB1-0884E3DB48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C3524-7B55-C143-B5D4-0B9E8FF7B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FC594-B406-334C-8875-EAC5A40AF08B}"/>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6" name="Footer Placeholder 5">
            <a:extLst>
              <a:ext uri="{FF2B5EF4-FFF2-40B4-BE49-F238E27FC236}">
                <a16:creationId xmlns:a16="http://schemas.microsoft.com/office/drawing/2014/main" id="{96BFFD9B-B4FA-CD41-9F2B-59DF2D0D3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3EE8C-C5AB-4540-B9BF-6B0A09431B81}"/>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302762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DBD4-BDE6-C949-9FCE-7F8FE03E8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73C369-071B-0D4C-AA11-EE54575576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7EEB47-488B-9844-B429-A30089CFD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C86B4-2CCF-2C47-9C90-CEC57BF740BD}"/>
              </a:ext>
            </a:extLst>
          </p:cNvPr>
          <p:cNvSpPr>
            <a:spLocks noGrp="1"/>
          </p:cNvSpPr>
          <p:nvPr>
            <p:ph type="dt" sz="half" idx="10"/>
          </p:nvPr>
        </p:nvSpPr>
        <p:spPr/>
        <p:txBody>
          <a:bodyPr/>
          <a:lstStyle/>
          <a:p>
            <a:fld id="{A60B2E17-D944-3941-9732-5A3F6C78FDE8}" type="datetimeFigureOut">
              <a:rPr lang="en-US" smtClean="0"/>
              <a:pPr/>
              <a:t>8/24/2023</a:t>
            </a:fld>
            <a:endParaRPr lang="en-US"/>
          </a:p>
        </p:txBody>
      </p:sp>
      <p:sp>
        <p:nvSpPr>
          <p:cNvPr id="6" name="Footer Placeholder 5">
            <a:extLst>
              <a:ext uri="{FF2B5EF4-FFF2-40B4-BE49-F238E27FC236}">
                <a16:creationId xmlns:a16="http://schemas.microsoft.com/office/drawing/2014/main" id="{3F9C8F18-60FF-F14C-9DC9-3CA8AD733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7077A-4F66-7A4D-AB69-AACEC60FD5F7}"/>
              </a:ext>
            </a:extLst>
          </p:cNvPr>
          <p:cNvSpPr>
            <a:spLocks noGrp="1"/>
          </p:cNvSpPr>
          <p:nvPr>
            <p:ph type="sldNum" sz="quarter" idx="12"/>
          </p:nvPr>
        </p:nvSpPr>
        <p:spPr/>
        <p:txBody>
          <a:bodyPr/>
          <a:lstStyle/>
          <a:p>
            <a:fld id="{16DF5192-9780-EB47-AD66-A73A2D833C7F}" type="slidenum">
              <a:rPr lang="en-US" smtClean="0"/>
              <a:pPr/>
              <a:t>‹#›</a:t>
            </a:fld>
            <a:endParaRPr lang="en-US"/>
          </a:p>
        </p:txBody>
      </p:sp>
    </p:spTree>
    <p:extLst>
      <p:ext uri="{BB962C8B-B14F-4D97-AF65-F5344CB8AC3E}">
        <p14:creationId xmlns:p14="http://schemas.microsoft.com/office/powerpoint/2010/main" val="294499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9B04E-596E-B240-B6FA-66E06D2E9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765883-682A-474B-8613-48D497386B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49BEB-F69A-704E-89D4-592B9D160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B2E17-D944-3941-9732-5A3F6C78FDE8}" type="datetimeFigureOut">
              <a:rPr lang="en-US" smtClean="0"/>
              <a:pPr/>
              <a:t>8/24/2023</a:t>
            </a:fld>
            <a:endParaRPr lang="en-US"/>
          </a:p>
        </p:txBody>
      </p:sp>
      <p:sp>
        <p:nvSpPr>
          <p:cNvPr id="5" name="Footer Placeholder 4">
            <a:extLst>
              <a:ext uri="{FF2B5EF4-FFF2-40B4-BE49-F238E27FC236}">
                <a16:creationId xmlns:a16="http://schemas.microsoft.com/office/drawing/2014/main" id="{C140150D-D97F-5B4D-B463-49CA1C3D9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7DB95F-3D29-B345-B66A-FD7DDD110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F5192-9780-EB47-AD66-A73A2D833C7F}" type="slidenum">
              <a:rPr lang="en-US" smtClean="0"/>
              <a:pPr/>
              <a:t>‹#›</a:t>
            </a:fld>
            <a:endParaRPr lang="en-US"/>
          </a:p>
        </p:txBody>
      </p:sp>
    </p:spTree>
    <p:extLst>
      <p:ext uri="{BB962C8B-B14F-4D97-AF65-F5344CB8AC3E}">
        <p14:creationId xmlns:p14="http://schemas.microsoft.com/office/powerpoint/2010/main" val="3435226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system.suny.edu/media/suny/content-assets/documents/sci/tix2020/Live-Hearings,-Cross-Examination-and-Advisors-of-Choice.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system.suny.edu/sci/tix2020/" TargetMode="External"/><Relationship Id="rId5" Type="http://schemas.openxmlformats.org/officeDocument/2006/relationships/hyperlink" Target="https://www.federalregister.gov/documents/2020/05/19/2020-10512/nondiscrimination-on-the-basis-of-sex-in-education-programs-or-activities-receiving-federal#citation-1152-p30294" TargetMode="External"/><Relationship Id="rId4" Type="http://schemas.openxmlformats.org/officeDocument/2006/relationships/hyperlink" Target="https://www2.ed.gov/about/offices/list/ocr/docs/dcl-title-ix-coordinators-guide-201504.pdf"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1200"/>
          </a:p>
        </p:txBody>
      </p:sp>
      <p:grpSp>
        <p:nvGrpSpPr>
          <p:cNvPr id="3" name="Group 3"/>
          <p:cNvGrpSpPr/>
          <p:nvPr/>
        </p:nvGrpSpPr>
        <p:grpSpPr>
          <a:xfrm>
            <a:off x="0" y="-41818"/>
            <a:ext cx="5696187" cy="6941635"/>
            <a:chOff x="0" y="0"/>
            <a:chExt cx="3116977" cy="3798491"/>
          </a:xfrm>
          <a:solidFill>
            <a:srgbClr val="203965"/>
          </a:solidFill>
        </p:grpSpPr>
        <p:sp>
          <p:nvSpPr>
            <p:cNvPr id="4" name="Freeform 4"/>
            <p:cNvSpPr/>
            <p:nvPr/>
          </p:nvSpPr>
          <p:spPr>
            <a:xfrm>
              <a:off x="0" y="0"/>
              <a:ext cx="3116977" cy="3798491"/>
            </a:xfrm>
            <a:custGeom>
              <a:avLst/>
              <a:gdLst/>
              <a:ahLst/>
              <a:cxnLst/>
              <a:rect l="l" t="t" r="r" b="b"/>
              <a:pathLst>
                <a:path w="3116977" h="3798491">
                  <a:moveTo>
                    <a:pt x="0" y="0"/>
                  </a:moveTo>
                  <a:lnTo>
                    <a:pt x="3116977" y="0"/>
                  </a:lnTo>
                  <a:lnTo>
                    <a:pt x="3116977" y="3798491"/>
                  </a:lnTo>
                  <a:lnTo>
                    <a:pt x="0" y="3798491"/>
                  </a:lnTo>
                  <a:lnTo>
                    <a:pt x="0" y="0"/>
                  </a:lnTo>
                </a:path>
              </a:pathLst>
            </a:custGeom>
            <a:grpFill/>
          </p:spPr>
          <p:txBody>
            <a:bodyPr/>
            <a:lstStyle/>
            <a:p>
              <a:endParaRPr lang="en-US" sz="1200"/>
            </a:p>
          </p:txBody>
        </p:sp>
      </p:grpSp>
      <p:grpSp>
        <p:nvGrpSpPr>
          <p:cNvPr id="5" name="Group 5"/>
          <p:cNvGrpSpPr/>
          <p:nvPr/>
        </p:nvGrpSpPr>
        <p:grpSpPr>
          <a:xfrm>
            <a:off x="4916496" y="1997598"/>
            <a:ext cx="1559383" cy="1559383"/>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FEBF0E"/>
            </a:solidFill>
          </p:spPr>
          <p:txBody>
            <a:bodyPr/>
            <a:lstStyle/>
            <a:p>
              <a:endParaRPr lang="en-US" sz="1200"/>
            </a:p>
          </p:txBody>
        </p:sp>
      </p:grpSp>
      <p:sp>
        <p:nvSpPr>
          <p:cNvPr id="7" name="AutoShape 7"/>
          <p:cNvSpPr/>
          <p:nvPr/>
        </p:nvSpPr>
        <p:spPr>
          <a:xfrm>
            <a:off x="5696187" y="2599225"/>
            <a:ext cx="0" cy="4354779"/>
          </a:xfrm>
          <a:prstGeom prst="line">
            <a:avLst/>
          </a:prstGeom>
          <a:ln w="190500" cap="rnd">
            <a:solidFill>
              <a:srgbClr val="FEBF0E"/>
            </a:solidFill>
            <a:prstDash val="solid"/>
            <a:headEnd type="none" w="sm" len="sm"/>
            <a:tailEnd type="none" w="sm" len="sm"/>
          </a:ln>
        </p:spPr>
        <p:txBody>
          <a:bodyPr/>
          <a:lstStyle/>
          <a:p>
            <a:endParaRPr lang="en-US" sz="1200"/>
          </a:p>
        </p:txBody>
      </p:sp>
      <p:grpSp>
        <p:nvGrpSpPr>
          <p:cNvPr id="8" name="Group 8"/>
          <p:cNvGrpSpPr>
            <a:grpSpLocks noChangeAspect="1"/>
          </p:cNvGrpSpPr>
          <p:nvPr/>
        </p:nvGrpSpPr>
        <p:grpSpPr>
          <a:xfrm>
            <a:off x="5009707" y="2090812"/>
            <a:ext cx="1372961" cy="1372955"/>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5046" r="-25046"/>
              </a:stretch>
            </a:blipFill>
          </p:spPr>
          <p:txBody>
            <a:bodyPr/>
            <a:lstStyle/>
            <a:p>
              <a:endParaRPr lang="en-US" sz="1200"/>
            </a:p>
          </p:txBody>
        </p:sp>
      </p:grpSp>
      <p:sp>
        <p:nvSpPr>
          <p:cNvPr id="10" name="Freeform 10"/>
          <p:cNvSpPr/>
          <p:nvPr/>
        </p:nvSpPr>
        <p:spPr>
          <a:xfrm>
            <a:off x="365856" y="5167618"/>
            <a:ext cx="3926218" cy="781972"/>
          </a:xfrm>
          <a:custGeom>
            <a:avLst/>
            <a:gdLst/>
            <a:ahLst/>
            <a:cxnLst/>
            <a:rect l="l" t="t" r="r" b="b"/>
            <a:pathLst>
              <a:path w="5889327" h="1172958">
                <a:moveTo>
                  <a:pt x="0" y="0"/>
                </a:moveTo>
                <a:lnTo>
                  <a:pt x="5889327" y="0"/>
                </a:lnTo>
                <a:lnTo>
                  <a:pt x="5889327" y="1172958"/>
                </a:lnTo>
                <a:lnTo>
                  <a:pt x="0" y="1172958"/>
                </a:lnTo>
                <a:lnTo>
                  <a:pt x="0" y="0"/>
                </a:lnTo>
                <a:close/>
              </a:path>
            </a:pathLst>
          </a:custGeom>
          <a:blipFill>
            <a:blip r:embed="rId4"/>
            <a:stretch>
              <a:fillRect/>
            </a:stretch>
          </a:blipFill>
        </p:spPr>
        <p:txBody>
          <a:bodyPr/>
          <a:lstStyle/>
          <a:p>
            <a:endParaRPr lang="en-US" sz="1200"/>
          </a:p>
        </p:txBody>
      </p:sp>
      <p:sp>
        <p:nvSpPr>
          <p:cNvPr id="11" name="TextBox 11"/>
          <p:cNvSpPr txBox="1"/>
          <p:nvPr/>
        </p:nvSpPr>
        <p:spPr>
          <a:xfrm>
            <a:off x="397206" y="333667"/>
            <a:ext cx="4083519" cy="2769989"/>
          </a:xfrm>
          <a:prstGeom prst="rect">
            <a:avLst/>
          </a:prstGeom>
        </p:spPr>
        <p:txBody>
          <a:bodyPr wrap="square" lIns="0" tIns="0" rIns="0" bIns="0" rtlCol="0" anchor="t">
            <a:spAutoFit/>
          </a:bodyPr>
          <a:lstStyle/>
          <a:p>
            <a:r>
              <a:rPr lang="en-US" sz="6000" dirty="0">
                <a:solidFill>
                  <a:srgbClr val="FFFFFF"/>
                </a:solidFill>
                <a:latin typeface="Arial Bold"/>
              </a:rPr>
              <a:t>Title IX </a:t>
            </a:r>
          </a:p>
          <a:p>
            <a:pPr>
              <a:spcBef>
                <a:spcPct val="0"/>
              </a:spcBef>
            </a:pPr>
            <a:r>
              <a:rPr lang="en-US" sz="6000" dirty="0">
                <a:solidFill>
                  <a:srgbClr val="FFFFFF"/>
                </a:solidFill>
                <a:latin typeface="Arial Bold"/>
              </a:rPr>
              <a:t>Role of Advisor</a:t>
            </a:r>
          </a:p>
        </p:txBody>
      </p:sp>
      <p:sp>
        <p:nvSpPr>
          <p:cNvPr id="13" name="TextBox 13"/>
          <p:cNvSpPr txBox="1"/>
          <p:nvPr/>
        </p:nvSpPr>
        <p:spPr>
          <a:xfrm>
            <a:off x="351262" y="6324240"/>
            <a:ext cx="2218966" cy="192360"/>
          </a:xfrm>
          <a:prstGeom prst="rect">
            <a:avLst/>
          </a:prstGeom>
        </p:spPr>
        <p:txBody>
          <a:bodyPr lIns="0" tIns="0" rIns="0" bIns="0" rtlCol="0" anchor="t">
            <a:spAutoFit/>
          </a:bodyPr>
          <a:lstStyle/>
          <a:p>
            <a:pPr algn="ctr">
              <a:lnSpc>
                <a:spcPts val="1467"/>
              </a:lnSpc>
              <a:spcBef>
                <a:spcPct val="0"/>
              </a:spcBef>
            </a:pPr>
            <a:r>
              <a:rPr lang="en-US" sz="1400" dirty="0">
                <a:solidFill>
                  <a:srgbClr val="FFFFFF"/>
                </a:solidFill>
                <a:latin typeface="Arial" panose="020B0604020202020204" pitchFamily="34" charset="0"/>
                <a:cs typeface="Arial" panose="020B0604020202020204" pitchFamily="34" charset="0"/>
              </a:rPr>
              <a:t>September/October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2358486" y="619720"/>
            <a:ext cx="4547330" cy="1162626"/>
          </a:xfrm>
          <a:prstGeom prst="rect">
            <a:avLst/>
          </a:prstGeom>
        </p:spPr>
        <p:txBody>
          <a:bodyPr lIns="0" tIns="0" rIns="0" bIns="0" rtlCol="0" anchor="t">
            <a:spAutoFit/>
          </a:bodyPr>
          <a:lstStyle/>
          <a:p>
            <a:pPr algn="just">
              <a:lnSpc>
                <a:spcPts val="4400"/>
              </a:lnSpc>
            </a:pPr>
            <a:r>
              <a:rPr lang="en-US" sz="6000" dirty="0">
                <a:solidFill>
                  <a:srgbClr val="203965"/>
                </a:solidFill>
                <a:latin typeface="Arial" panose="020B0604020202020204" pitchFamily="34" charset="0"/>
                <a:cs typeface="Arial" panose="020B0604020202020204" pitchFamily="34" charset="0"/>
              </a:rPr>
              <a:t>Non-Title IX </a:t>
            </a:r>
          </a:p>
          <a:p>
            <a:pPr algn="just">
              <a:lnSpc>
                <a:spcPts val="4400"/>
              </a:lnSpc>
            </a:pPr>
            <a:r>
              <a:rPr lang="en-US" sz="6000" dirty="0">
                <a:solidFill>
                  <a:srgbClr val="203965"/>
                </a:solidFill>
                <a:latin typeface="Arial" panose="020B0604020202020204" pitchFamily="34" charset="0"/>
                <a:cs typeface="Arial" panose="020B0604020202020204" pitchFamily="34" charset="0"/>
              </a:rPr>
              <a:t>Proceedings</a:t>
            </a:r>
          </a:p>
        </p:txBody>
      </p:sp>
      <p:grpSp>
        <p:nvGrpSpPr>
          <p:cNvPr id="14" name="Group 5">
            <a:extLst>
              <a:ext uri="{FF2B5EF4-FFF2-40B4-BE49-F238E27FC236}">
                <a16:creationId xmlns:a16="http://schemas.microsoft.com/office/drawing/2014/main" id="{CDADFD07-E2EC-73BF-8837-848EAF861321}"/>
              </a:ext>
            </a:extLst>
          </p:cNvPr>
          <p:cNvGrpSpPr/>
          <p:nvPr/>
        </p:nvGrpSpPr>
        <p:grpSpPr>
          <a:xfrm>
            <a:off x="0" y="1143000"/>
            <a:ext cx="1727200" cy="5715000"/>
            <a:chOff x="0" y="0"/>
            <a:chExt cx="1041697" cy="2171962"/>
          </a:xfrm>
        </p:grpSpPr>
        <p:sp>
          <p:nvSpPr>
            <p:cNvPr id="15" name="Freeform 6">
              <a:extLst>
                <a:ext uri="{FF2B5EF4-FFF2-40B4-BE49-F238E27FC236}">
                  <a16:creationId xmlns:a16="http://schemas.microsoft.com/office/drawing/2014/main" id="{52E36AF0-8585-9BDB-E55C-FFDBF8B3C7B5}"/>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16" name="Group 8">
            <a:extLst>
              <a:ext uri="{FF2B5EF4-FFF2-40B4-BE49-F238E27FC236}">
                <a16:creationId xmlns:a16="http://schemas.microsoft.com/office/drawing/2014/main" id="{46C054AD-7D77-0C23-D11E-536542FB3BA4}"/>
              </a:ext>
            </a:extLst>
          </p:cNvPr>
          <p:cNvGrpSpPr>
            <a:grpSpLocks noChangeAspect="1"/>
          </p:cNvGrpSpPr>
          <p:nvPr/>
        </p:nvGrpSpPr>
        <p:grpSpPr>
          <a:xfrm>
            <a:off x="400430" y="158051"/>
            <a:ext cx="1557626" cy="1557626"/>
            <a:chOff x="0" y="0"/>
            <a:chExt cx="6350000" cy="6350000"/>
          </a:xfrm>
        </p:grpSpPr>
        <p:sp>
          <p:nvSpPr>
            <p:cNvPr id="17" name="Freeform 9">
              <a:extLst>
                <a:ext uri="{FF2B5EF4-FFF2-40B4-BE49-F238E27FC236}">
                  <a16:creationId xmlns:a16="http://schemas.microsoft.com/office/drawing/2014/main" id="{EEDB604C-CF7B-D615-1B42-AE5A7A8081FC}"/>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18" name="Freeform 10">
              <a:extLst>
                <a:ext uri="{FF2B5EF4-FFF2-40B4-BE49-F238E27FC236}">
                  <a16:creationId xmlns:a16="http://schemas.microsoft.com/office/drawing/2014/main" id="{84697E92-6EFE-46D7-3261-3587648C449F}"/>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9" name="Freeform 11">
            <a:extLst>
              <a:ext uri="{FF2B5EF4-FFF2-40B4-BE49-F238E27FC236}">
                <a16:creationId xmlns:a16="http://schemas.microsoft.com/office/drawing/2014/main" id="{0163CAA6-111C-E8BB-8B02-F6C8244A4181}"/>
              </a:ext>
            </a:extLst>
          </p:cNvPr>
          <p:cNvSpPr/>
          <p:nvPr/>
        </p:nvSpPr>
        <p:spPr>
          <a:xfrm>
            <a:off x="631284" y="393700"/>
            <a:ext cx="1095916" cy="1086327"/>
          </a:xfrm>
          <a:custGeom>
            <a:avLst/>
            <a:gdLst/>
            <a:ahLst/>
            <a:cxnLst/>
            <a:rect l="l" t="t" r="r" b="b"/>
            <a:pathLst>
              <a:path w="1643874" h="1629490">
                <a:moveTo>
                  <a:pt x="0" y="0"/>
                </a:moveTo>
                <a:lnTo>
                  <a:pt x="1643874" y="0"/>
                </a:lnTo>
                <a:lnTo>
                  <a:pt x="1643874" y="1629491"/>
                </a:lnTo>
                <a:lnTo>
                  <a:pt x="0" y="16294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TextBox 2">
            <a:extLst>
              <a:ext uri="{FF2B5EF4-FFF2-40B4-BE49-F238E27FC236}">
                <a16:creationId xmlns:a16="http://schemas.microsoft.com/office/drawing/2014/main" id="{04D03CB5-CDC6-1F23-9837-5D6FD6FCB046}"/>
              </a:ext>
            </a:extLst>
          </p:cNvPr>
          <p:cNvSpPr txBox="1"/>
          <p:nvPr/>
        </p:nvSpPr>
        <p:spPr>
          <a:xfrm>
            <a:off x="2358486" y="1972688"/>
            <a:ext cx="9049828" cy="4893647"/>
          </a:xfrm>
          <a:prstGeom prst="rect">
            <a:avLst/>
          </a:prstGeom>
          <a:noFill/>
        </p:spPr>
        <p:txBody>
          <a:bodyPr wrap="square">
            <a:spAutoFit/>
          </a:bodyPr>
          <a:lstStyle/>
          <a:p>
            <a:pPr marL="0" indent="0">
              <a:buNone/>
            </a:pPr>
            <a:r>
              <a:rPr lang="en-US" sz="2400" dirty="0">
                <a:solidFill>
                  <a:srgbClr val="002060"/>
                </a:solidFill>
                <a:latin typeface="Arial" panose="020B0604020202020204" pitchFamily="34" charset="0"/>
                <a:cs typeface="Arial" panose="020B0604020202020204" pitchFamily="34" charset="0"/>
              </a:rPr>
              <a:t>“Flexibility in Structuring Non-Title IX Proceedings:  [I]f a recipient wishes to use a grievance process that complies with § 106.45 to resolve allegations of misconduct that do not constitute sexual harassment under § 106.30, nothing in the final regulations precludes a recipient from doing so. Alternatively, a recipient may respond to non-Title IX misconduct under disciplinary procedures that do not comply with § 106.45. The final regulations leave recipients flexibility in this regard and prescribe a particular grievance process only where allegations concern sexual harassment covered by Title IX. “</a:t>
            </a:r>
          </a:p>
          <a:p>
            <a:pPr lvl="1"/>
            <a:r>
              <a:rPr lang="en-US" sz="2400" dirty="0">
                <a:solidFill>
                  <a:srgbClr val="002060"/>
                </a:solidFill>
                <a:latin typeface="Arial" panose="020B0604020202020204" pitchFamily="34" charset="0"/>
                <a:cs typeface="Arial" panose="020B0604020202020204" pitchFamily="34" charset="0"/>
              </a:rPr>
              <a:t>Title IX Reg; Pages 482, 645, 687, 962, 963 (May 6, 2020, DoE website)</a:t>
            </a:r>
          </a:p>
          <a:p>
            <a:pPr lvl="1"/>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88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15" y="1"/>
            <a:ext cx="12174185" cy="2407011"/>
            <a:chOff x="0" y="0"/>
            <a:chExt cx="6661764" cy="1317126"/>
          </a:xfrm>
        </p:grpSpPr>
        <p:sp>
          <p:nvSpPr>
            <p:cNvPr id="3" name="Freeform 3"/>
            <p:cNvSpPr/>
            <p:nvPr/>
          </p:nvSpPr>
          <p:spPr>
            <a:xfrm>
              <a:off x="0" y="0"/>
              <a:ext cx="6661764" cy="1317126"/>
            </a:xfrm>
            <a:custGeom>
              <a:avLst/>
              <a:gdLst/>
              <a:ahLst/>
              <a:cxnLst/>
              <a:rect l="l" t="t" r="r" b="b"/>
              <a:pathLst>
                <a:path w="6661764" h="1317126">
                  <a:moveTo>
                    <a:pt x="0" y="0"/>
                  </a:moveTo>
                  <a:lnTo>
                    <a:pt x="6661764" y="0"/>
                  </a:lnTo>
                  <a:lnTo>
                    <a:pt x="6661764" y="1317126"/>
                  </a:lnTo>
                  <a:lnTo>
                    <a:pt x="0" y="1317126"/>
                  </a:lnTo>
                  <a:close/>
                </a:path>
              </a:pathLst>
            </a:custGeom>
            <a:solidFill>
              <a:srgbClr val="203965"/>
            </a:solidFill>
          </p:spPr>
          <p:txBody>
            <a:bodyPr/>
            <a:lstStyle/>
            <a:p>
              <a:endParaRPr lang="en-US" sz="1200"/>
            </a:p>
          </p:txBody>
        </p:sp>
      </p:grpSp>
      <p:sp>
        <p:nvSpPr>
          <p:cNvPr id="5" name="AutoShape 5"/>
          <p:cNvSpPr/>
          <p:nvPr/>
        </p:nvSpPr>
        <p:spPr>
          <a:xfrm>
            <a:off x="685800" y="1809179"/>
            <a:ext cx="836140" cy="0"/>
          </a:xfrm>
          <a:prstGeom prst="line">
            <a:avLst/>
          </a:prstGeom>
          <a:ln w="38100" cap="flat">
            <a:solidFill>
              <a:srgbClr val="FEBF0E"/>
            </a:solidFill>
            <a:prstDash val="solid"/>
            <a:headEnd type="none" w="sm" len="sm"/>
            <a:tailEnd type="none" w="sm" len="sm"/>
          </a:ln>
        </p:spPr>
        <p:txBody>
          <a:bodyPr/>
          <a:lstStyle/>
          <a:p>
            <a:endParaRPr lang="en-US" sz="1200"/>
          </a:p>
        </p:txBody>
      </p:sp>
      <p:grpSp>
        <p:nvGrpSpPr>
          <p:cNvPr id="6" name="Group 6"/>
          <p:cNvGrpSpPr>
            <a:grpSpLocks noChangeAspect="1"/>
          </p:cNvGrpSpPr>
          <p:nvPr/>
        </p:nvGrpSpPr>
        <p:grpSpPr>
          <a:xfrm>
            <a:off x="9948574" y="1615498"/>
            <a:ext cx="1557626" cy="1557626"/>
            <a:chOff x="0" y="0"/>
            <a:chExt cx="6350000" cy="6350000"/>
          </a:xfrm>
        </p:grpSpPr>
        <p:sp>
          <p:nvSpPr>
            <p:cNvPr id="7" name="Freeform 7"/>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EBF0E"/>
            </a:solidFill>
            <a:ln w="12700">
              <a:solidFill>
                <a:srgbClr val="000000"/>
              </a:solidFill>
            </a:ln>
          </p:spPr>
          <p:txBody>
            <a:bodyPr/>
            <a:lstStyle/>
            <a:p>
              <a:endParaRPr lang="en-US" sz="1200"/>
            </a:p>
          </p:txBody>
        </p:sp>
        <p:sp>
          <p:nvSpPr>
            <p:cNvPr id="8" name="Freeform 8"/>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0" name="TextBox 10"/>
          <p:cNvSpPr txBox="1"/>
          <p:nvPr/>
        </p:nvSpPr>
        <p:spPr>
          <a:xfrm>
            <a:off x="685800" y="639891"/>
            <a:ext cx="5038725" cy="1162626"/>
          </a:xfrm>
          <a:prstGeom prst="rect">
            <a:avLst/>
          </a:prstGeom>
        </p:spPr>
        <p:txBody>
          <a:bodyPr wrap="square" lIns="0" tIns="0" rIns="0" bIns="0" rtlCol="0" anchor="t">
            <a:spAutoFit/>
          </a:bodyPr>
          <a:lstStyle/>
          <a:p>
            <a:pPr>
              <a:lnSpc>
                <a:spcPts val="4400"/>
              </a:lnSpc>
            </a:pPr>
            <a:r>
              <a:rPr lang="en-US" sz="6000" dirty="0">
                <a:solidFill>
                  <a:srgbClr val="FFFFFF"/>
                </a:solidFill>
                <a:latin typeface="Arial"/>
              </a:rPr>
              <a:t>Standard of Evidence</a:t>
            </a:r>
          </a:p>
        </p:txBody>
      </p:sp>
      <p:pic>
        <p:nvPicPr>
          <p:cNvPr id="11" name="Graphic 10" descr="Search Inventory with solid fill">
            <a:extLst>
              <a:ext uri="{FF2B5EF4-FFF2-40B4-BE49-F238E27FC236}">
                <a16:creationId xmlns:a16="http://schemas.microsoft.com/office/drawing/2014/main" id="{12B25750-0C32-0D10-FDD7-260135149C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23582" y="1802517"/>
            <a:ext cx="1183586" cy="1183586"/>
          </a:xfrm>
          <a:prstGeom prst="rect">
            <a:avLst/>
          </a:prstGeom>
        </p:spPr>
      </p:pic>
    </p:spTree>
    <p:extLst>
      <p:ext uri="{BB962C8B-B14F-4D97-AF65-F5344CB8AC3E}">
        <p14:creationId xmlns:p14="http://schemas.microsoft.com/office/powerpoint/2010/main" val="323092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C03E2F15-4CC6-4E0A-94E4-9EA406D36D64}"/>
              </a:ext>
            </a:extLst>
          </p:cNvPr>
          <p:cNvSpPr txBox="1"/>
          <p:nvPr/>
        </p:nvSpPr>
        <p:spPr>
          <a:xfrm>
            <a:off x="533629" y="213395"/>
            <a:ext cx="11124741" cy="1015663"/>
          </a:xfrm>
          <a:prstGeom prst="rect">
            <a:avLst/>
          </a:prstGeom>
          <a:noFill/>
        </p:spPr>
        <p:txBody>
          <a:bodyPr wrap="square" rtlCol="0">
            <a:spAutoFit/>
          </a:bodyPr>
          <a:lstStyle/>
          <a:p>
            <a:pPr algn="ctr"/>
            <a:r>
              <a:rPr lang="en-US" sz="6000" dirty="0">
                <a:solidFill>
                  <a:srgbClr val="203965"/>
                </a:solidFill>
                <a:latin typeface="Arial" panose="020B0604020202020204" pitchFamily="34" charset="0"/>
                <a:cs typeface="Arial" panose="020B0604020202020204" pitchFamily="34" charset="0"/>
              </a:rPr>
              <a:t>No Regulatory Definition  </a:t>
            </a:r>
          </a:p>
        </p:txBody>
      </p:sp>
      <p:sp>
        <p:nvSpPr>
          <p:cNvPr id="59" name="Rectangle 58">
            <a:extLst>
              <a:ext uri="{FF2B5EF4-FFF2-40B4-BE49-F238E27FC236}">
                <a16:creationId xmlns:a16="http://schemas.microsoft.com/office/drawing/2014/main" id="{CA238655-8745-4470-B3A9-AEF44962BB72}"/>
              </a:ext>
            </a:extLst>
          </p:cNvPr>
          <p:cNvSpPr/>
          <p:nvPr/>
        </p:nvSpPr>
        <p:spPr>
          <a:xfrm>
            <a:off x="1004596" y="1495266"/>
            <a:ext cx="9963150" cy="434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rgbClr val="203965"/>
                </a:solidFill>
                <a:latin typeface="Arial" panose="020B0604020202020204" pitchFamily="34" charset="0"/>
                <a:cs typeface="Arial" panose="020B0604020202020204" pitchFamily="34" charset="0"/>
              </a:rPr>
              <a:t>“No Regulatory Definition:  The Department declines to provide definitions of the “preponderance of the evidence” standard and the “clear and convincing evidence” standard. The Department believes that each standard of evidence referenced in the final regulations has a commonly understood meaning in other legal contexts and intends the “preponderance of the evidence” standard to have its traditional meaning in the civil litigation context and the “clear and convincing evidence” standard to have its traditional meaning in the subset of civil litigation and administrative.”</a:t>
            </a:r>
          </a:p>
          <a:p>
            <a:pPr marL="800100" lvl="1" indent="-342900">
              <a:buFont typeface="Arial" panose="020B0604020202020204" pitchFamily="34" charset="0"/>
              <a:buChar char="•"/>
            </a:pPr>
            <a:r>
              <a:rPr lang="en-US" sz="2400" dirty="0">
                <a:solidFill>
                  <a:srgbClr val="203965"/>
                </a:solidFill>
                <a:latin typeface="Arial" panose="020B0604020202020204" pitchFamily="34" charset="0"/>
                <a:cs typeface="Arial" panose="020B0604020202020204" pitchFamily="34" charset="0"/>
              </a:rPr>
              <a:t>Title IX Reg; Page 1319 (May 6, 2020 DoE website)</a:t>
            </a:r>
          </a:p>
        </p:txBody>
      </p:sp>
      <p:grpSp>
        <p:nvGrpSpPr>
          <p:cNvPr id="4" name="Group 4">
            <a:extLst>
              <a:ext uri="{FF2B5EF4-FFF2-40B4-BE49-F238E27FC236}">
                <a16:creationId xmlns:a16="http://schemas.microsoft.com/office/drawing/2014/main" id="{93657525-EBD7-E5D9-2FB1-0D3B376A3BE4}"/>
              </a:ext>
            </a:extLst>
          </p:cNvPr>
          <p:cNvGrpSpPr/>
          <p:nvPr/>
        </p:nvGrpSpPr>
        <p:grpSpPr>
          <a:xfrm>
            <a:off x="6199417" y="6223000"/>
            <a:ext cx="5763947" cy="452105"/>
            <a:chOff x="0" y="0"/>
            <a:chExt cx="3084887" cy="3474657"/>
          </a:xfrm>
        </p:grpSpPr>
        <p:sp>
          <p:nvSpPr>
            <p:cNvPr id="5" name="Freeform 5">
              <a:extLst>
                <a:ext uri="{FF2B5EF4-FFF2-40B4-BE49-F238E27FC236}">
                  <a16:creationId xmlns:a16="http://schemas.microsoft.com/office/drawing/2014/main" id="{2BC1B746-F562-30E9-A60E-E71D9EAE58BD}"/>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grpSp>
        <p:nvGrpSpPr>
          <p:cNvPr id="6" name="Group 2">
            <a:extLst>
              <a:ext uri="{FF2B5EF4-FFF2-40B4-BE49-F238E27FC236}">
                <a16:creationId xmlns:a16="http://schemas.microsoft.com/office/drawing/2014/main" id="{D3A01FE7-ED33-E0A2-026E-9CAE0E9B61D3}"/>
              </a:ext>
            </a:extLst>
          </p:cNvPr>
          <p:cNvGrpSpPr/>
          <p:nvPr/>
        </p:nvGrpSpPr>
        <p:grpSpPr>
          <a:xfrm>
            <a:off x="208627" y="6223000"/>
            <a:ext cx="8732173" cy="452105"/>
            <a:chOff x="0" y="0"/>
            <a:chExt cx="3102393" cy="3474657"/>
          </a:xfrm>
        </p:grpSpPr>
        <p:sp>
          <p:nvSpPr>
            <p:cNvPr id="7" name="Freeform 3">
              <a:extLst>
                <a:ext uri="{FF2B5EF4-FFF2-40B4-BE49-F238E27FC236}">
                  <a16:creationId xmlns:a16="http://schemas.microsoft.com/office/drawing/2014/main" id="{D2FF9699-8C10-BE47-4982-ED5A4D0F6664}"/>
                </a:ext>
              </a:extLst>
            </p:cNvPr>
            <p:cNvSpPr/>
            <p:nvPr/>
          </p:nvSpPr>
          <p:spPr>
            <a:xfrm>
              <a:off x="0" y="0"/>
              <a:ext cx="3102393" cy="3474657"/>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spTree>
    <p:extLst>
      <p:ext uri="{BB962C8B-B14F-4D97-AF65-F5344CB8AC3E}">
        <p14:creationId xmlns:p14="http://schemas.microsoft.com/office/powerpoint/2010/main" val="330851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C03E2F15-4CC6-4E0A-94E4-9EA406D36D64}"/>
              </a:ext>
            </a:extLst>
          </p:cNvPr>
          <p:cNvSpPr txBox="1"/>
          <p:nvPr/>
        </p:nvSpPr>
        <p:spPr>
          <a:xfrm>
            <a:off x="582767" y="234722"/>
            <a:ext cx="10769287" cy="1015663"/>
          </a:xfrm>
          <a:prstGeom prst="rect">
            <a:avLst/>
          </a:prstGeom>
          <a:noFill/>
        </p:spPr>
        <p:txBody>
          <a:bodyPr wrap="square" rtlCol="0">
            <a:spAutoFit/>
          </a:bodyPr>
          <a:lstStyle/>
          <a:p>
            <a:pPr algn="ctr"/>
            <a:r>
              <a:rPr lang="en-US" sz="6000" dirty="0">
                <a:solidFill>
                  <a:srgbClr val="203965"/>
                </a:solidFill>
                <a:latin typeface="Arial" panose="020B0604020202020204" pitchFamily="34" charset="0"/>
                <a:cs typeface="Arial" panose="020B0604020202020204" pitchFamily="34" charset="0"/>
              </a:rPr>
              <a:t>Preponderance of Evidence </a:t>
            </a:r>
          </a:p>
        </p:txBody>
      </p:sp>
      <p:sp>
        <p:nvSpPr>
          <p:cNvPr id="59" name="Rectangle 58">
            <a:extLst>
              <a:ext uri="{FF2B5EF4-FFF2-40B4-BE49-F238E27FC236}">
                <a16:creationId xmlns:a16="http://schemas.microsoft.com/office/drawing/2014/main" id="{CA238655-8745-4470-B3A9-AEF44962BB72}"/>
              </a:ext>
            </a:extLst>
          </p:cNvPr>
          <p:cNvSpPr/>
          <p:nvPr/>
        </p:nvSpPr>
        <p:spPr>
          <a:xfrm>
            <a:off x="1057274" y="1761433"/>
            <a:ext cx="9820275" cy="398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rgbClr val="203965"/>
                </a:solidFill>
                <a:latin typeface="Arial" panose="020B0604020202020204" pitchFamily="34" charset="0"/>
                <a:cs typeface="Arial" panose="020B0604020202020204" pitchFamily="34" charset="0"/>
              </a:rPr>
              <a:t>Preamble Definition:  A preponderance of the evidence standard of evidence is understood to mean concluding that a fact is more likely than not to be true. E.g., Concrete Pipe &amp; Prod. of Cal., Inc. v. Constr. Laborers Pension Tr. for S. Cal., 508 U.S. 602, 622 (1993) (a preponderance of the evidence standard “requires the </a:t>
            </a:r>
            <a:r>
              <a:rPr lang="en-US" sz="2400" dirty="0" err="1">
                <a:solidFill>
                  <a:srgbClr val="203965"/>
                </a:solidFill>
                <a:latin typeface="Arial" panose="020B0604020202020204" pitchFamily="34" charset="0"/>
                <a:cs typeface="Arial" panose="020B0604020202020204" pitchFamily="34" charset="0"/>
              </a:rPr>
              <a:t>trier</a:t>
            </a:r>
            <a:r>
              <a:rPr lang="en-US" sz="2400" dirty="0">
                <a:solidFill>
                  <a:srgbClr val="203965"/>
                </a:solidFill>
                <a:latin typeface="Arial" panose="020B0604020202020204" pitchFamily="34" charset="0"/>
                <a:cs typeface="Arial" panose="020B0604020202020204" pitchFamily="34" charset="0"/>
              </a:rPr>
              <a:t> of fact to believe that the existence of a fact is more probable than its nonexistence”) (internal quotation marks and citation omitted).</a:t>
            </a:r>
          </a:p>
          <a:p>
            <a:pPr marL="800100" lvl="1" indent="-342900">
              <a:buFont typeface="Arial" panose="020B0604020202020204" pitchFamily="34" charset="0"/>
              <a:buChar char="•"/>
            </a:pPr>
            <a:r>
              <a:rPr lang="en-US" sz="2400" dirty="0">
                <a:solidFill>
                  <a:srgbClr val="203965"/>
                </a:solidFill>
                <a:latin typeface="Arial" panose="020B0604020202020204" pitchFamily="34" charset="0"/>
                <a:cs typeface="Arial" panose="020B0604020202020204" pitchFamily="34" charset="0"/>
              </a:rPr>
              <a:t>Title IX Reg; Page 1314, n. 1472 (May 6, 2020 DoE website)</a:t>
            </a:r>
          </a:p>
          <a:p>
            <a:pPr lvl="1"/>
            <a:endParaRPr lang="en-US" sz="2400" dirty="0">
              <a:solidFill>
                <a:srgbClr val="203965"/>
              </a:solidFill>
              <a:latin typeface="Arial" panose="020B0604020202020204" pitchFamily="34" charset="0"/>
              <a:cs typeface="Arial" panose="020B0604020202020204" pitchFamily="34" charset="0"/>
            </a:endParaRPr>
          </a:p>
        </p:txBody>
      </p:sp>
      <p:grpSp>
        <p:nvGrpSpPr>
          <p:cNvPr id="4" name="Group 4">
            <a:extLst>
              <a:ext uri="{FF2B5EF4-FFF2-40B4-BE49-F238E27FC236}">
                <a16:creationId xmlns:a16="http://schemas.microsoft.com/office/drawing/2014/main" id="{D9BA8F8F-14C5-9F78-D680-48D77BE38DD7}"/>
              </a:ext>
            </a:extLst>
          </p:cNvPr>
          <p:cNvGrpSpPr/>
          <p:nvPr/>
        </p:nvGrpSpPr>
        <p:grpSpPr>
          <a:xfrm>
            <a:off x="6199417" y="6223000"/>
            <a:ext cx="5763947" cy="452105"/>
            <a:chOff x="0" y="0"/>
            <a:chExt cx="3084887" cy="3474657"/>
          </a:xfrm>
        </p:grpSpPr>
        <p:sp>
          <p:nvSpPr>
            <p:cNvPr id="5" name="Freeform 5">
              <a:extLst>
                <a:ext uri="{FF2B5EF4-FFF2-40B4-BE49-F238E27FC236}">
                  <a16:creationId xmlns:a16="http://schemas.microsoft.com/office/drawing/2014/main" id="{2F6CE7EF-BC08-24CA-8651-13A529B0A557}"/>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grpSp>
        <p:nvGrpSpPr>
          <p:cNvPr id="6" name="Group 2">
            <a:extLst>
              <a:ext uri="{FF2B5EF4-FFF2-40B4-BE49-F238E27FC236}">
                <a16:creationId xmlns:a16="http://schemas.microsoft.com/office/drawing/2014/main" id="{12D2E1CE-51AE-988C-F2F2-198A5C31B221}"/>
              </a:ext>
            </a:extLst>
          </p:cNvPr>
          <p:cNvGrpSpPr/>
          <p:nvPr/>
        </p:nvGrpSpPr>
        <p:grpSpPr>
          <a:xfrm>
            <a:off x="208627" y="6223000"/>
            <a:ext cx="8732173" cy="452105"/>
            <a:chOff x="0" y="0"/>
            <a:chExt cx="3102393" cy="3474657"/>
          </a:xfrm>
        </p:grpSpPr>
        <p:sp>
          <p:nvSpPr>
            <p:cNvPr id="7" name="Freeform 3">
              <a:extLst>
                <a:ext uri="{FF2B5EF4-FFF2-40B4-BE49-F238E27FC236}">
                  <a16:creationId xmlns:a16="http://schemas.microsoft.com/office/drawing/2014/main" id="{A3816E24-56A3-7B48-3A2F-08B344640DFB}"/>
                </a:ext>
              </a:extLst>
            </p:cNvPr>
            <p:cNvSpPr/>
            <p:nvPr/>
          </p:nvSpPr>
          <p:spPr>
            <a:xfrm>
              <a:off x="0" y="0"/>
              <a:ext cx="3102393" cy="3474657"/>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spTree>
    <p:extLst>
      <p:ext uri="{BB962C8B-B14F-4D97-AF65-F5344CB8AC3E}">
        <p14:creationId xmlns:p14="http://schemas.microsoft.com/office/powerpoint/2010/main" val="193965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C03E2F15-4CC6-4E0A-94E4-9EA406D36D64}"/>
              </a:ext>
            </a:extLst>
          </p:cNvPr>
          <p:cNvSpPr txBox="1"/>
          <p:nvPr/>
        </p:nvSpPr>
        <p:spPr>
          <a:xfrm>
            <a:off x="1558898" y="220767"/>
            <a:ext cx="8732173" cy="1015663"/>
          </a:xfrm>
          <a:prstGeom prst="rect">
            <a:avLst/>
          </a:prstGeom>
          <a:noFill/>
        </p:spPr>
        <p:txBody>
          <a:bodyPr wrap="square" rtlCol="0">
            <a:spAutoFit/>
          </a:bodyPr>
          <a:lstStyle/>
          <a:p>
            <a:pPr algn="ctr"/>
            <a:r>
              <a:rPr lang="en-US" sz="6000" dirty="0">
                <a:solidFill>
                  <a:srgbClr val="203965"/>
                </a:solidFill>
                <a:latin typeface="Arial" panose="020B0604020202020204" pitchFamily="34" charset="0"/>
                <a:cs typeface="Arial" panose="020B0604020202020204" pitchFamily="34" charset="0"/>
              </a:rPr>
              <a:t>Clear and Convincing  </a:t>
            </a:r>
          </a:p>
        </p:txBody>
      </p:sp>
      <p:sp>
        <p:nvSpPr>
          <p:cNvPr id="59" name="Rectangle 58">
            <a:extLst>
              <a:ext uri="{FF2B5EF4-FFF2-40B4-BE49-F238E27FC236}">
                <a16:creationId xmlns:a16="http://schemas.microsoft.com/office/drawing/2014/main" id="{CA238655-8745-4470-B3A9-AEF44962BB72}"/>
              </a:ext>
            </a:extLst>
          </p:cNvPr>
          <p:cNvSpPr/>
          <p:nvPr/>
        </p:nvSpPr>
        <p:spPr>
          <a:xfrm>
            <a:off x="1119187" y="2492541"/>
            <a:ext cx="9953625" cy="121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rgbClr val="203965"/>
                </a:solidFill>
                <a:latin typeface="Arial" panose="020B0604020202020204" pitchFamily="34" charset="0"/>
                <a:cs typeface="Arial" panose="020B0604020202020204" pitchFamily="34" charset="0"/>
              </a:rPr>
              <a:t>Preamble Definition:  “Having confidence that a conclusion is based on a facts that are highly probable to be true.”</a:t>
            </a:r>
          </a:p>
          <a:p>
            <a:pPr marL="800100" lvl="1" indent="-342900">
              <a:buFont typeface="Arial" panose="020B0604020202020204" pitchFamily="34" charset="0"/>
              <a:buChar char="•"/>
            </a:pPr>
            <a:r>
              <a:rPr lang="en-US" sz="2400" dirty="0">
                <a:solidFill>
                  <a:srgbClr val="203965"/>
                </a:solidFill>
                <a:latin typeface="Arial" panose="020B0604020202020204" pitchFamily="34" charset="0"/>
                <a:cs typeface="Arial" panose="020B0604020202020204" pitchFamily="34" charset="0"/>
              </a:rPr>
              <a:t>Title IX Reg; Page 1314 (May 6, 2020 DoE website)</a:t>
            </a:r>
          </a:p>
        </p:txBody>
      </p:sp>
      <p:grpSp>
        <p:nvGrpSpPr>
          <p:cNvPr id="8" name="Group 4">
            <a:extLst>
              <a:ext uri="{FF2B5EF4-FFF2-40B4-BE49-F238E27FC236}">
                <a16:creationId xmlns:a16="http://schemas.microsoft.com/office/drawing/2014/main" id="{E899AF46-AFCA-2AB7-09B6-37008E98538F}"/>
              </a:ext>
            </a:extLst>
          </p:cNvPr>
          <p:cNvGrpSpPr/>
          <p:nvPr/>
        </p:nvGrpSpPr>
        <p:grpSpPr>
          <a:xfrm>
            <a:off x="6199417" y="6223000"/>
            <a:ext cx="5763947" cy="452105"/>
            <a:chOff x="0" y="0"/>
            <a:chExt cx="3084887" cy="3474657"/>
          </a:xfrm>
        </p:grpSpPr>
        <p:sp>
          <p:nvSpPr>
            <p:cNvPr id="9" name="Freeform 5">
              <a:extLst>
                <a:ext uri="{FF2B5EF4-FFF2-40B4-BE49-F238E27FC236}">
                  <a16:creationId xmlns:a16="http://schemas.microsoft.com/office/drawing/2014/main" id="{B22D2A95-256B-B956-6820-839C4A56B9CF}"/>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grpSp>
        <p:nvGrpSpPr>
          <p:cNvPr id="10" name="Group 2">
            <a:extLst>
              <a:ext uri="{FF2B5EF4-FFF2-40B4-BE49-F238E27FC236}">
                <a16:creationId xmlns:a16="http://schemas.microsoft.com/office/drawing/2014/main" id="{FD499BF2-7553-1D49-4554-7EE13B1E1B09}"/>
              </a:ext>
            </a:extLst>
          </p:cNvPr>
          <p:cNvGrpSpPr/>
          <p:nvPr/>
        </p:nvGrpSpPr>
        <p:grpSpPr>
          <a:xfrm>
            <a:off x="208627" y="6223000"/>
            <a:ext cx="8732173" cy="452105"/>
            <a:chOff x="0" y="0"/>
            <a:chExt cx="3102393" cy="3474657"/>
          </a:xfrm>
        </p:grpSpPr>
        <p:sp>
          <p:nvSpPr>
            <p:cNvPr id="11" name="Freeform 3">
              <a:extLst>
                <a:ext uri="{FF2B5EF4-FFF2-40B4-BE49-F238E27FC236}">
                  <a16:creationId xmlns:a16="http://schemas.microsoft.com/office/drawing/2014/main" id="{7896858F-48B2-9571-E7DC-2E59F9F0E113}"/>
                </a:ext>
              </a:extLst>
            </p:cNvPr>
            <p:cNvSpPr/>
            <p:nvPr/>
          </p:nvSpPr>
          <p:spPr>
            <a:xfrm>
              <a:off x="0" y="0"/>
              <a:ext cx="3102393" cy="3474657"/>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spTree>
    <p:extLst>
      <p:ext uri="{BB962C8B-B14F-4D97-AF65-F5344CB8AC3E}">
        <p14:creationId xmlns:p14="http://schemas.microsoft.com/office/powerpoint/2010/main" val="134056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15" y="1"/>
            <a:ext cx="12174185" cy="2407011"/>
            <a:chOff x="0" y="0"/>
            <a:chExt cx="6661764" cy="1317126"/>
          </a:xfrm>
        </p:grpSpPr>
        <p:sp>
          <p:nvSpPr>
            <p:cNvPr id="3" name="Freeform 3"/>
            <p:cNvSpPr/>
            <p:nvPr/>
          </p:nvSpPr>
          <p:spPr>
            <a:xfrm>
              <a:off x="0" y="0"/>
              <a:ext cx="6661764" cy="1317126"/>
            </a:xfrm>
            <a:custGeom>
              <a:avLst/>
              <a:gdLst/>
              <a:ahLst/>
              <a:cxnLst/>
              <a:rect l="l" t="t" r="r" b="b"/>
              <a:pathLst>
                <a:path w="6661764" h="1317126">
                  <a:moveTo>
                    <a:pt x="0" y="0"/>
                  </a:moveTo>
                  <a:lnTo>
                    <a:pt x="6661764" y="0"/>
                  </a:lnTo>
                  <a:lnTo>
                    <a:pt x="6661764" y="1317126"/>
                  </a:lnTo>
                  <a:lnTo>
                    <a:pt x="0" y="1317126"/>
                  </a:lnTo>
                  <a:close/>
                </a:path>
              </a:pathLst>
            </a:custGeom>
            <a:solidFill>
              <a:srgbClr val="203965"/>
            </a:solidFill>
          </p:spPr>
          <p:txBody>
            <a:bodyPr/>
            <a:lstStyle/>
            <a:p>
              <a:endParaRPr lang="en-US" sz="1200"/>
            </a:p>
          </p:txBody>
        </p:sp>
      </p:grpSp>
      <p:sp>
        <p:nvSpPr>
          <p:cNvPr id="5" name="AutoShape 5"/>
          <p:cNvSpPr/>
          <p:nvPr/>
        </p:nvSpPr>
        <p:spPr>
          <a:xfrm>
            <a:off x="685800" y="1628198"/>
            <a:ext cx="836140" cy="0"/>
          </a:xfrm>
          <a:prstGeom prst="line">
            <a:avLst/>
          </a:prstGeom>
          <a:ln w="38100" cap="flat">
            <a:solidFill>
              <a:srgbClr val="FEBF0E"/>
            </a:solidFill>
            <a:prstDash val="solid"/>
            <a:headEnd type="none" w="sm" len="sm"/>
            <a:tailEnd type="none" w="sm" len="sm"/>
          </a:ln>
        </p:spPr>
        <p:txBody>
          <a:bodyPr/>
          <a:lstStyle/>
          <a:p>
            <a:endParaRPr lang="en-US" sz="1200"/>
          </a:p>
        </p:txBody>
      </p:sp>
      <p:grpSp>
        <p:nvGrpSpPr>
          <p:cNvPr id="6" name="Group 6"/>
          <p:cNvGrpSpPr>
            <a:grpSpLocks noChangeAspect="1"/>
          </p:cNvGrpSpPr>
          <p:nvPr/>
        </p:nvGrpSpPr>
        <p:grpSpPr>
          <a:xfrm>
            <a:off x="9948574" y="1615498"/>
            <a:ext cx="1557626" cy="1557626"/>
            <a:chOff x="0" y="0"/>
            <a:chExt cx="6350000" cy="6350000"/>
          </a:xfrm>
        </p:grpSpPr>
        <p:sp>
          <p:nvSpPr>
            <p:cNvPr id="7" name="Freeform 7"/>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EBF0E"/>
            </a:solidFill>
            <a:ln w="12700">
              <a:solidFill>
                <a:srgbClr val="000000"/>
              </a:solidFill>
            </a:ln>
          </p:spPr>
          <p:txBody>
            <a:bodyPr/>
            <a:lstStyle/>
            <a:p>
              <a:endParaRPr lang="en-US" sz="1200"/>
            </a:p>
          </p:txBody>
        </p:sp>
        <p:sp>
          <p:nvSpPr>
            <p:cNvPr id="8" name="Freeform 8"/>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0" name="TextBox 10"/>
          <p:cNvSpPr txBox="1"/>
          <p:nvPr/>
        </p:nvSpPr>
        <p:spPr>
          <a:xfrm>
            <a:off x="685799" y="1011064"/>
            <a:ext cx="5801628" cy="598369"/>
          </a:xfrm>
          <a:prstGeom prst="rect">
            <a:avLst/>
          </a:prstGeom>
        </p:spPr>
        <p:txBody>
          <a:bodyPr wrap="square" lIns="0" tIns="0" rIns="0" bIns="0" rtlCol="0" anchor="t">
            <a:spAutoFit/>
          </a:bodyPr>
          <a:lstStyle/>
          <a:p>
            <a:pPr>
              <a:lnSpc>
                <a:spcPts val="4400"/>
              </a:lnSpc>
            </a:pPr>
            <a:r>
              <a:rPr lang="en-US" sz="6000" dirty="0">
                <a:solidFill>
                  <a:srgbClr val="FFFFFF"/>
                </a:solidFill>
                <a:latin typeface="Arial"/>
              </a:rPr>
              <a:t>Role of Advisor</a:t>
            </a:r>
          </a:p>
        </p:txBody>
      </p:sp>
      <p:sp>
        <p:nvSpPr>
          <p:cNvPr id="4" name="Freeform 9">
            <a:extLst>
              <a:ext uri="{FF2B5EF4-FFF2-40B4-BE49-F238E27FC236}">
                <a16:creationId xmlns:a16="http://schemas.microsoft.com/office/drawing/2014/main" id="{4690F0A2-B022-4647-1673-6738F1347620}"/>
              </a:ext>
            </a:extLst>
          </p:cNvPr>
          <p:cNvSpPr/>
          <p:nvPr/>
        </p:nvSpPr>
        <p:spPr>
          <a:xfrm>
            <a:off x="10120585" y="1848857"/>
            <a:ext cx="1213601" cy="1090905"/>
          </a:xfrm>
          <a:custGeom>
            <a:avLst/>
            <a:gdLst/>
            <a:ahLst/>
            <a:cxnLst/>
            <a:rect l="l" t="t" r="r" b="b"/>
            <a:pathLst>
              <a:path w="1735869" h="1514546">
                <a:moveTo>
                  <a:pt x="0" y="0"/>
                </a:moveTo>
                <a:lnTo>
                  <a:pt x="1735869" y="0"/>
                </a:lnTo>
                <a:lnTo>
                  <a:pt x="1735869" y="1514546"/>
                </a:lnTo>
                <a:lnTo>
                  <a:pt x="0" y="15145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11075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976931" y="271133"/>
            <a:ext cx="6739842" cy="1223836"/>
          </a:xfrm>
        </p:spPr>
        <p:txBody>
          <a:bodyPr>
            <a:noAutofit/>
          </a:bodyPr>
          <a:lstStyle/>
          <a:p>
            <a:r>
              <a:rPr lang="en-US" sz="6000" dirty="0">
                <a:solidFill>
                  <a:srgbClr val="203965"/>
                </a:solidFill>
                <a:latin typeface="Arial" panose="020B0604020202020204" pitchFamily="34" charset="0"/>
                <a:cs typeface="Arial" panose="020B0604020202020204" pitchFamily="34" charset="0"/>
              </a:rPr>
              <a:t>Advisor of Choice</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574600" y="2407292"/>
            <a:ext cx="9544504" cy="2440933"/>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“Provide the parties with the same opportunities to have others present during any grievance proceeding, including the opportunity to be accompanied to any related meeting or proceeding by the advisor of their choice, who may be, but is not required to be, an attorney.”</a:t>
            </a:r>
          </a:p>
          <a:p>
            <a:pPr lvl="1"/>
            <a:r>
              <a:rPr lang="en-US" dirty="0">
                <a:solidFill>
                  <a:srgbClr val="203965"/>
                </a:solidFill>
                <a:latin typeface="Arial" panose="020B0604020202020204" pitchFamily="34" charset="0"/>
                <a:cs typeface="Arial" panose="020B0604020202020204" pitchFamily="34" charset="0"/>
              </a:rPr>
              <a:t> Sec. 106.45 (b)(3) (iv) </a:t>
            </a:r>
          </a:p>
        </p:txBody>
      </p:sp>
      <p:grpSp>
        <p:nvGrpSpPr>
          <p:cNvPr id="5" name="Group 2">
            <a:extLst>
              <a:ext uri="{FF2B5EF4-FFF2-40B4-BE49-F238E27FC236}">
                <a16:creationId xmlns:a16="http://schemas.microsoft.com/office/drawing/2014/main" id="{EAA50429-F29E-68A8-0429-0E1299E08C53}"/>
              </a:ext>
            </a:extLst>
          </p:cNvPr>
          <p:cNvGrpSpPr/>
          <p:nvPr/>
        </p:nvGrpSpPr>
        <p:grpSpPr>
          <a:xfrm>
            <a:off x="1" y="5080"/>
            <a:ext cx="949171" cy="6866477"/>
            <a:chOff x="0" y="0"/>
            <a:chExt cx="3122452" cy="3757364"/>
          </a:xfrm>
        </p:grpSpPr>
        <p:sp>
          <p:nvSpPr>
            <p:cNvPr id="6" name="Freeform 3">
              <a:extLst>
                <a:ext uri="{FF2B5EF4-FFF2-40B4-BE49-F238E27FC236}">
                  <a16:creationId xmlns:a16="http://schemas.microsoft.com/office/drawing/2014/main" id="{81A4C26C-1A1B-010B-3A79-98881FA3B391}"/>
                </a:ext>
              </a:extLst>
            </p:cNvPr>
            <p:cNvSpPr/>
            <p:nvPr/>
          </p:nvSpPr>
          <p:spPr>
            <a:xfrm>
              <a:off x="0" y="0"/>
              <a:ext cx="3122452" cy="3757364"/>
            </a:xfrm>
            <a:custGeom>
              <a:avLst/>
              <a:gdLst/>
              <a:ahLst/>
              <a:cxnLst/>
              <a:rect l="l" t="t" r="r" b="b"/>
              <a:pathLst>
                <a:path w="3122452" h="3757364">
                  <a:moveTo>
                    <a:pt x="0" y="0"/>
                  </a:moveTo>
                  <a:lnTo>
                    <a:pt x="3122452" y="0"/>
                  </a:lnTo>
                  <a:lnTo>
                    <a:pt x="3122452" y="3757364"/>
                  </a:lnTo>
                  <a:lnTo>
                    <a:pt x="0" y="3757364"/>
                  </a:lnTo>
                  <a:close/>
                </a:path>
              </a:pathLst>
            </a:custGeom>
            <a:solidFill>
              <a:srgbClr val="203965"/>
            </a:solidFill>
          </p:spPr>
          <p:txBody>
            <a:bodyPr/>
            <a:lstStyle/>
            <a:p>
              <a:endParaRPr lang="en-US" sz="1200"/>
            </a:p>
          </p:txBody>
        </p:sp>
      </p:grpSp>
      <p:grpSp>
        <p:nvGrpSpPr>
          <p:cNvPr id="7" name="Group 4">
            <a:extLst>
              <a:ext uri="{FF2B5EF4-FFF2-40B4-BE49-F238E27FC236}">
                <a16:creationId xmlns:a16="http://schemas.microsoft.com/office/drawing/2014/main" id="{D14D44EE-D592-92FB-E1A1-5012E3FCBEC2}"/>
              </a:ext>
            </a:extLst>
          </p:cNvPr>
          <p:cNvGrpSpPr/>
          <p:nvPr/>
        </p:nvGrpSpPr>
        <p:grpSpPr>
          <a:xfrm>
            <a:off x="1" y="0"/>
            <a:ext cx="949171" cy="542266"/>
            <a:chOff x="0" y="0"/>
            <a:chExt cx="3122452" cy="296730"/>
          </a:xfrm>
        </p:grpSpPr>
        <p:sp>
          <p:nvSpPr>
            <p:cNvPr id="20" name="Freeform 5">
              <a:extLst>
                <a:ext uri="{FF2B5EF4-FFF2-40B4-BE49-F238E27FC236}">
                  <a16:creationId xmlns:a16="http://schemas.microsoft.com/office/drawing/2014/main" id="{96145BAD-6130-75E6-F295-A3B780D8A235}"/>
                </a:ext>
              </a:extLst>
            </p:cNvPr>
            <p:cNvSpPr/>
            <p:nvPr/>
          </p:nvSpPr>
          <p:spPr>
            <a:xfrm>
              <a:off x="0" y="0"/>
              <a:ext cx="3122452" cy="296730"/>
            </a:xfrm>
            <a:custGeom>
              <a:avLst/>
              <a:gdLst/>
              <a:ahLst/>
              <a:cxnLst/>
              <a:rect l="l" t="t" r="r" b="b"/>
              <a:pathLst>
                <a:path w="3122452" h="296730">
                  <a:moveTo>
                    <a:pt x="0" y="0"/>
                  </a:moveTo>
                  <a:lnTo>
                    <a:pt x="3122452" y="0"/>
                  </a:lnTo>
                  <a:lnTo>
                    <a:pt x="3122452" y="296730"/>
                  </a:lnTo>
                  <a:lnTo>
                    <a:pt x="0" y="296730"/>
                  </a:lnTo>
                  <a:close/>
                </a:path>
              </a:pathLst>
            </a:custGeom>
            <a:solidFill>
              <a:srgbClr val="FEBF0E"/>
            </a:solidFill>
          </p:spPr>
          <p:txBody>
            <a:bodyPr/>
            <a:lstStyle/>
            <a:p>
              <a:endParaRPr lang="en-US" sz="1200"/>
            </a:p>
          </p:txBody>
        </p:sp>
      </p:grpSp>
    </p:spTree>
    <p:extLst>
      <p:ext uri="{BB962C8B-B14F-4D97-AF65-F5344CB8AC3E}">
        <p14:creationId xmlns:p14="http://schemas.microsoft.com/office/powerpoint/2010/main" val="277127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3467024" y="0"/>
            <a:ext cx="5496077" cy="1247775"/>
          </a:xfrm>
        </p:spPr>
        <p:txBody>
          <a:bodyPr>
            <a:noAutofit/>
          </a:bodyPr>
          <a:lstStyle/>
          <a:p>
            <a:r>
              <a:rPr lang="en-US" sz="6000" dirty="0">
                <a:solidFill>
                  <a:srgbClr val="203965"/>
                </a:solidFill>
                <a:latin typeface="Arial" panose="020B0604020202020204" pitchFamily="34" charset="0"/>
                <a:cs typeface="Arial" panose="020B0604020202020204" pitchFamily="34" charset="0"/>
              </a:rPr>
              <a:t>Role of Advisor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466851" y="1366065"/>
            <a:ext cx="9496424" cy="5262807"/>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a:t>
            </a:r>
            <a:r>
              <a:rPr lang="en-US" sz="2400"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Department retains the requirement for recipients to provide parties with an advisor to conduct cross-examination, instead of merely requiring recipients to advise a party about how to select an advisor.”  </a:t>
            </a:r>
          </a:p>
          <a:p>
            <a:pPr lvl="1"/>
            <a:r>
              <a:rPr lang="en-US"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85 Fed. Reg. 30309 (May 19, 2020)</a:t>
            </a:r>
          </a:p>
          <a:p>
            <a:pPr marL="0" indent="0">
              <a:buNone/>
            </a:pPr>
            <a:r>
              <a:rPr lang="en-US" sz="2400"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“The Department believes that giving both parties equal </a:t>
            </a:r>
            <a:r>
              <a:rPr lang="en-US" sz="2400" i="1"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opportunity </a:t>
            </a:r>
            <a:r>
              <a:rPr lang="en-US" sz="2400"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to select advisors of choice, who may be, but are not required to be attorneys, and assuring parties who cannot or do not select their own advisor that the party can still accomplish cross-examination at a hearing because the recipient will provide an advisor for that limited purpose, sufficiently achieves the purpose of a Title IX grievance process without imposing additional burdens on recipients to hire attorneys for the parties.”   </a:t>
            </a:r>
          </a:p>
          <a:p>
            <a:pPr lvl="1"/>
            <a:r>
              <a:rPr lang="en-US"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85 Fed Reg. 30309 (May 19, 2020)</a:t>
            </a:r>
            <a:endParaRPr lang="en-US" dirty="0">
              <a:solidFill>
                <a:srgbClr val="203965"/>
              </a:solidFill>
              <a:latin typeface="Arial" panose="020B0604020202020204" pitchFamily="34" charset="0"/>
              <a:cs typeface="Arial" panose="020B0604020202020204" pitchFamily="34" charset="0"/>
            </a:endParaRPr>
          </a:p>
          <a:p>
            <a:pPr marL="0" indent="0">
              <a:buNone/>
            </a:pPr>
            <a:endParaRPr lang="en-US" sz="2400" dirty="0">
              <a:solidFill>
                <a:srgbClr val="203965"/>
              </a:solidFill>
              <a:latin typeface="Arial" panose="020B0604020202020204" pitchFamily="34" charset="0"/>
              <a:cs typeface="Arial" panose="020B0604020202020204" pitchFamily="34" charset="0"/>
            </a:endParaRPr>
          </a:p>
        </p:txBody>
      </p:sp>
      <p:grpSp>
        <p:nvGrpSpPr>
          <p:cNvPr id="5" name="Group 2">
            <a:extLst>
              <a:ext uri="{FF2B5EF4-FFF2-40B4-BE49-F238E27FC236}">
                <a16:creationId xmlns:a16="http://schemas.microsoft.com/office/drawing/2014/main" id="{DF50B8C2-A969-D053-44AE-3295B37B03C6}"/>
              </a:ext>
            </a:extLst>
          </p:cNvPr>
          <p:cNvGrpSpPr/>
          <p:nvPr/>
        </p:nvGrpSpPr>
        <p:grpSpPr>
          <a:xfrm>
            <a:off x="1" y="5080"/>
            <a:ext cx="949171" cy="6866477"/>
            <a:chOff x="0" y="0"/>
            <a:chExt cx="3122452" cy="3757364"/>
          </a:xfrm>
        </p:grpSpPr>
        <p:sp>
          <p:nvSpPr>
            <p:cNvPr id="6" name="Freeform 3">
              <a:extLst>
                <a:ext uri="{FF2B5EF4-FFF2-40B4-BE49-F238E27FC236}">
                  <a16:creationId xmlns:a16="http://schemas.microsoft.com/office/drawing/2014/main" id="{540E96FD-93E1-0317-9791-D6EFCC157980}"/>
                </a:ext>
              </a:extLst>
            </p:cNvPr>
            <p:cNvSpPr/>
            <p:nvPr/>
          </p:nvSpPr>
          <p:spPr>
            <a:xfrm>
              <a:off x="0" y="0"/>
              <a:ext cx="3122452" cy="3757364"/>
            </a:xfrm>
            <a:custGeom>
              <a:avLst/>
              <a:gdLst/>
              <a:ahLst/>
              <a:cxnLst/>
              <a:rect l="l" t="t" r="r" b="b"/>
              <a:pathLst>
                <a:path w="3122452" h="3757364">
                  <a:moveTo>
                    <a:pt x="0" y="0"/>
                  </a:moveTo>
                  <a:lnTo>
                    <a:pt x="3122452" y="0"/>
                  </a:lnTo>
                  <a:lnTo>
                    <a:pt x="3122452" y="3757364"/>
                  </a:lnTo>
                  <a:lnTo>
                    <a:pt x="0" y="3757364"/>
                  </a:lnTo>
                  <a:close/>
                </a:path>
              </a:pathLst>
            </a:custGeom>
            <a:solidFill>
              <a:srgbClr val="203965"/>
            </a:solidFill>
          </p:spPr>
          <p:txBody>
            <a:bodyPr/>
            <a:lstStyle/>
            <a:p>
              <a:endParaRPr lang="en-US" sz="1200"/>
            </a:p>
          </p:txBody>
        </p:sp>
      </p:grpSp>
      <p:grpSp>
        <p:nvGrpSpPr>
          <p:cNvPr id="7" name="Group 4">
            <a:extLst>
              <a:ext uri="{FF2B5EF4-FFF2-40B4-BE49-F238E27FC236}">
                <a16:creationId xmlns:a16="http://schemas.microsoft.com/office/drawing/2014/main" id="{E565C7DB-EA24-46D5-4E8D-1E5BC2AA150E}"/>
              </a:ext>
            </a:extLst>
          </p:cNvPr>
          <p:cNvGrpSpPr/>
          <p:nvPr/>
        </p:nvGrpSpPr>
        <p:grpSpPr>
          <a:xfrm>
            <a:off x="1" y="0"/>
            <a:ext cx="949171" cy="542266"/>
            <a:chOff x="0" y="0"/>
            <a:chExt cx="3122452" cy="296730"/>
          </a:xfrm>
        </p:grpSpPr>
        <p:sp>
          <p:nvSpPr>
            <p:cNvPr id="20" name="Freeform 5">
              <a:extLst>
                <a:ext uri="{FF2B5EF4-FFF2-40B4-BE49-F238E27FC236}">
                  <a16:creationId xmlns:a16="http://schemas.microsoft.com/office/drawing/2014/main" id="{7D49A70B-4C2F-EC00-EDA8-9F5AA07F0A2A}"/>
                </a:ext>
              </a:extLst>
            </p:cNvPr>
            <p:cNvSpPr/>
            <p:nvPr/>
          </p:nvSpPr>
          <p:spPr>
            <a:xfrm>
              <a:off x="0" y="0"/>
              <a:ext cx="3122452" cy="296730"/>
            </a:xfrm>
            <a:custGeom>
              <a:avLst/>
              <a:gdLst/>
              <a:ahLst/>
              <a:cxnLst/>
              <a:rect l="l" t="t" r="r" b="b"/>
              <a:pathLst>
                <a:path w="3122452" h="296730">
                  <a:moveTo>
                    <a:pt x="0" y="0"/>
                  </a:moveTo>
                  <a:lnTo>
                    <a:pt x="3122452" y="0"/>
                  </a:lnTo>
                  <a:lnTo>
                    <a:pt x="3122452" y="296730"/>
                  </a:lnTo>
                  <a:lnTo>
                    <a:pt x="0" y="296730"/>
                  </a:lnTo>
                  <a:close/>
                </a:path>
              </a:pathLst>
            </a:custGeom>
            <a:solidFill>
              <a:srgbClr val="FEBF0E"/>
            </a:solidFill>
          </p:spPr>
          <p:txBody>
            <a:bodyPr/>
            <a:lstStyle/>
            <a:p>
              <a:endParaRPr lang="en-US" sz="1200"/>
            </a:p>
          </p:txBody>
        </p:sp>
      </p:grpSp>
    </p:spTree>
    <p:extLst>
      <p:ext uri="{BB962C8B-B14F-4D97-AF65-F5344CB8AC3E}">
        <p14:creationId xmlns:p14="http://schemas.microsoft.com/office/powerpoint/2010/main" val="2121670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3278719" y="37741"/>
            <a:ext cx="5854017" cy="1110199"/>
          </a:xfrm>
        </p:spPr>
        <p:txBody>
          <a:bodyPr>
            <a:noAutofit/>
          </a:bodyPr>
          <a:lstStyle/>
          <a:p>
            <a:r>
              <a:rPr lang="en-US" sz="6000" dirty="0">
                <a:solidFill>
                  <a:srgbClr val="203965"/>
                </a:solidFill>
                <a:latin typeface="Arial" panose="020B0604020202020204" pitchFamily="34" charset="0"/>
                <a:cs typeface="Arial" panose="020B0604020202020204" pitchFamily="34" charset="0"/>
              </a:rPr>
              <a:t>“Represent” or ?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736297" y="2053479"/>
            <a:ext cx="9322228" cy="2832845"/>
          </a:xfrm>
        </p:spPr>
        <p:txBody>
          <a:bodyPr>
            <a:noAutofit/>
          </a:bodyPr>
          <a:lstStyle/>
          <a:p>
            <a:pPr marL="0" indent="0">
              <a:lnSpc>
                <a:spcPct val="100000"/>
              </a:lnSpc>
              <a:spcBef>
                <a:spcPts val="0"/>
              </a:spcBef>
              <a:buNone/>
            </a:pPr>
            <a:r>
              <a:rPr lang="en-US" sz="2400"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“Whether a party views an advisor of choice as ‘‘representing’’ the party during a live hearing or not, this provision only requires recipients to permit advisor participation on the party’s behalf </a:t>
            </a:r>
            <a:r>
              <a:rPr lang="en-US" sz="2400" i="1"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to conduct cross- examination; </a:t>
            </a:r>
            <a:r>
              <a:rPr lang="en-US" sz="2400"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not to ‘‘represent’’ the party at the live hearing.”  </a:t>
            </a:r>
          </a:p>
          <a:p>
            <a:pPr marL="800100" lvl="1" indent="-342900">
              <a:lnSpc>
                <a:spcPct val="100000"/>
              </a:lnSpc>
              <a:spcBef>
                <a:spcPts val="0"/>
              </a:spcBef>
              <a:buFont typeface="Symbol" panose="05050102010706020507" pitchFamily="18" charset="2"/>
              <a:buChar char=""/>
            </a:pPr>
            <a:r>
              <a:rPr lang="en-US"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85 Fed. Reg. 30310 (May 19, 2020)</a:t>
            </a:r>
            <a:endParaRPr lang="en-US" dirty="0">
              <a:solidFill>
                <a:srgbClr val="203965"/>
              </a:solidFill>
              <a:latin typeface="Arial" panose="020B0604020202020204" pitchFamily="34" charset="0"/>
              <a:cs typeface="Arial" panose="020B0604020202020204" pitchFamily="34" charset="0"/>
            </a:endParaRPr>
          </a:p>
        </p:txBody>
      </p:sp>
      <p:grpSp>
        <p:nvGrpSpPr>
          <p:cNvPr id="5" name="Group 2">
            <a:extLst>
              <a:ext uri="{FF2B5EF4-FFF2-40B4-BE49-F238E27FC236}">
                <a16:creationId xmlns:a16="http://schemas.microsoft.com/office/drawing/2014/main" id="{D8115408-AFD8-7B01-3126-67498D0627DB}"/>
              </a:ext>
            </a:extLst>
          </p:cNvPr>
          <p:cNvGrpSpPr/>
          <p:nvPr/>
        </p:nvGrpSpPr>
        <p:grpSpPr>
          <a:xfrm>
            <a:off x="1" y="5080"/>
            <a:ext cx="949171" cy="6866477"/>
            <a:chOff x="0" y="0"/>
            <a:chExt cx="3122452" cy="3757364"/>
          </a:xfrm>
        </p:grpSpPr>
        <p:sp>
          <p:nvSpPr>
            <p:cNvPr id="6" name="Freeform 3">
              <a:extLst>
                <a:ext uri="{FF2B5EF4-FFF2-40B4-BE49-F238E27FC236}">
                  <a16:creationId xmlns:a16="http://schemas.microsoft.com/office/drawing/2014/main" id="{DACB2343-BF3E-4B6D-C646-68353E60EB12}"/>
                </a:ext>
              </a:extLst>
            </p:cNvPr>
            <p:cNvSpPr/>
            <p:nvPr/>
          </p:nvSpPr>
          <p:spPr>
            <a:xfrm>
              <a:off x="0" y="0"/>
              <a:ext cx="3122452" cy="3757364"/>
            </a:xfrm>
            <a:custGeom>
              <a:avLst/>
              <a:gdLst/>
              <a:ahLst/>
              <a:cxnLst/>
              <a:rect l="l" t="t" r="r" b="b"/>
              <a:pathLst>
                <a:path w="3122452" h="3757364">
                  <a:moveTo>
                    <a:pt x="0" y="0"/>
                  </a:moveTo>
                  <a:lnTo>
                    <a:pt x="3122452" y="0"/>
                  </a:lnTo>
                  <a:lnTo>
                    <a:pt x="3122452" y="3757364"/>
                  </a:lnTo>
                  <a:lnTo>
                    <a:pt x="0" y="3757364"/>
                  </a:lnTo>
                  <a:close/>
                </a:path>
              </a:pathLst>
            </a:custGeom>
            <a:solidFill>
              <a:srgbClr val="203965"/>
            </a:solidFill>
          </p:spPr>
          <p:txBody>
            <a:bodyPr/>
            <a:lstStyle/>
            <a:p>
              <a:endParaRPr lang="en-US" sz="1200"/>
            </a:p>
          </p:txBody>
        </p:sp>
      </p:grpSp>
      <p:grpSp>
        <p:nvGrpSpPr>
          <p:cNvPr id="7" name="Group 4">
            <a:extLst>
              <a:ext uri="{FF2B5EF4-FFF2-40B4-BE49-F238E27FC236}">
                <a16:creationId xmlns:a16="http://schemas.microsoft.com/office/drawing/2014/main" id="{2D7A265E-9C5E-7455-747F-68AF38AD19F3}"/>
              </a:ext>
            </a:extLst>
          </p:cNvPr>
          <p:cNvGrpSpPr/>
          <p:nvPr/>
        </p:nvGrpSpPr>
        <p:grpSpPr>
          <a:xfrm>
            <a:off x="1" y="0"/>
            <a:ext cx="949171" cy="542266"/>
            <a:chOff x="0" y="0"/>
            <a:chExt cx="3122452" cy="296730"/>
          </a:xfrm>
        </p:grpSpPr>
        <p:sp>
          <p:nvSpPr>
            <p:cNvPr id="20" name="Freeform 5">
              <a:extLst>
                <a:ext uri="{FF2B5EF4-FFF2-40B4-BE49-F238E27FC236}">
                  <a16:creationId xmlns:a16="http://schemas.microsoft.com/office/drawing/2014/main" id="{F1F1D55A-05E9-D723-9212-2452378FE9E4}"/>
                </a:ext>
              </a:extLst>
            </p:cNvPr>
            <p:cNvSpPr/>
            <p:nvPr/>
          </p:nvSpPr>
          <p:spPr>
            <a:xfrm>
              <a:off x="0" y="0"/>
              <a:ext cx="3122452" cy="296730"/>
            </a:xfrm>
            <a:custGeom>
              <a:avLst/>
              <a:gdLst/>
              <a:ahLst/>
              <a:cxnLst/>
              <a:rect l="l" t="t" r="r" b="b"/>
              <a:pathLst>
                <a:path w="3122452" h="296730">
                  <a:moveTo>
                    <a:pt x="0" y="0"/>
                  </a:moveTo>
                  <a:lnTo>
                    <a:pt x="3122452" y="0"/>
                  </a:lnTo>
                  <a:lnTo>
                    <a:pt x="3122452" y="296730"/>
                  </a:lnTo>
                  <a:lnTo>
                    <a:pt x="0" y="296730"/>
                  </a:lnTo>
                  <a:close/>
                </a:path>
              </a:pathLst>
            </a:custGeom>
            <a:solidFill>
              <a:srgbClr val="FEBF0E"/>
            </a:solidFill>
          </p:spPr>
          <p:txBody>
            <a:bodyPr/>
            <a:lstStyle/>
            <a:p>
              <a:endParaRPr lang="en-US" sz="1200"/>
            </a:p>
          </p:txBody>
        </p:sp>
      </p:grpSp>
    </p:spTree>
    <p:extLst>
      <p:ext uri="{BB962C8B-B14F-4D97-AF65-F5344CB8AC3E}">
        <p14:creationId xmlns:p14="http://schemas.microsoft.com/office/powerpoint/2010/main" val="169265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3668673" y="163425"/>
            <a:ext cx="5025342" cy="928370"/>
          </a:xfrm>
        </p:spPr>
        <p:txBody>
          <a:bodyPr>
            <a:noAutofit/>
          </a:bodyPr>
          <a:lstStyle/>
          <a:p>
            <a:r>
              <a:rPr lang="en-US" sz="6000" dirty="0">
                <a:solidFill>
                  <a:srgbClr val="203965"/>
                </a:solidFill>
                <a:latin typeface="Arial" panose="020B0604020202020204" pitchFamily="34" charset="0"/>
                <a:cs typeface="Arial" panose="020B0604020202020204" pitchFamily="34" charset="0"/>
              </a:rPr>
              <a:t>Restrictions?</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193372" y="1476375"/>
            <a:ext cx="10322354" cy="4952999"/>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“The recipient may not limit the choice or presence of advisor for either the complainant or respondent in any meeting or grievance proceeding.” </a:t>
            </a:r>
          </a:p>
          <a:p>
            <a:pPr lvl="1"/>
            <a:r>
              <a:rPr lang="en-US" dirty="0">
                <a:solidFill>
                  <a:srgbClr val="203965"/>
                </a:solidFill>
                <a:latin typeface="Arial" panose="020B0604020202020204" pitchFamily="34" charset="0"/>
                <a:cs typeface="Arial" panose="020B0604020202020204" pitchFamily="34" charset="0"/>
              </a:rPr>
              <a:t> Sec. 106.45 (b)(3) (iv) </a:t>
            </a:r>
          </a:p>
          <a:p>
            <a:pPr lvl="1"/>
            <a:endParaRPr lang="en-US" dirty="0">
              <a:solidFill>
                <a:srgbClr val="203965"/>
              </a:solidFill>
              <a:latin typeface="Arial" panose="020B0604020202020204" pitchFamily="34" charset="0"/>
              <a:cs typeface="Arial" panose="020B0604020202020204" pitchFamily="34" charset="0"/>
            </a:endParaRPr>
          </a:p>
          <a:p>
            <a:pPr marL="0" marR="0" lvl="0" indent="0">
              <a:lnSpc>
                <a:spcPct val="100000"/>
              </a:lnSpc>
              <a:spcBef>
                <a:spcPts val="0"/>
              </a:spcBef>
              <a:buNone/>
            </a:pPr>
            <a:r>
              <a:rPr lang="en-US" sz="2400" u="none" strike="noStrike" dirty="0">
                <a:solidFill>
                  <a:srgbClr val="203965"/>
                </a:solidFill>
                <a:effectLst/>
                <a:latin typeface="Arial" panose="020B0604020202020204" pitchFamily="34" charset="0"/>
                <a:ea typeface="Arial" panose="020B0604020202020204" pitchFamily="34" charset="0"/>
                <a:cs typeface="Arial" panose="020B0604020202020204" pitchFamily="34" charset="0"/>
              </a:rPr>
              <a:t>“Advisor is not prohibited from having a conflict of interest or bias in favor of or against complainants or respondents generally, or in favor or against the parties to the particular case.”</a:t>
            </a:r>
          </a:p>
          <a:p>
            <a:pPr lvl="1">
              <a:lnSpc>
                <a:spcPct val="100000"/>
              </a:lnSpc>
              <a:spcBef>
                <a:spcPts val="0"/>
              </a:spcBef>
            </a:pPr>
            <a:r>
              <a:rPr lang="en-US" u="none" strike="noStrike" dirty="0">
                <a:solidFill>
                  <a:srgbClr val="203965"/>
                </a:solidFill>
                <a:effectLst/>
                <a:latin typeface="Arial" panose="020B0604020202020204" pitchFamily="34" charset="0"/>
                <a:ea typeface="Arial" panose="020B0604020202020204" pitchFamily="34" charset="0"/>
                <a:cs typeface="Arial" panose="020B0604020202020204" pitchFamily="34" charset="0"/>
              </a:rPr>
              <a:t>85 Fed. Reg. 30273 (May 19, 2020)</a:t>
            </a:r>
          </a:p>
          <a:p>
            <a:pPr marL="342900" marR="0" lvl="0" indent="-342900">
              <a:lnSpc>
                <a:spcPct val="100000"/>
              </a:lnSpc>
              <a:spcBef>
                <a:spcPts val="0"/>
              </a:spcBef>
              <a:buFont typeface="Symbol" panose="05050102010706020507" pitchFamily="18" charset="2"/>
              <a:buChar char=""/>
            </a:pPr>
            <a:endParaRPr lang="en-US" sz="2400" u="none" strike="noStrike" dirty="0">
              <a:solidFill>
                <a:srgbClr val="203965"/>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nSpc>
                <a:spcPct val="100000"/>
              </a:lnSpc>
              <a:spcBef>
                <a:spcPts val="0"/>
              </a:spcBef>
              <a:buNone/>
            </a:pPr>
            <a:r>
              <a:rPr lang="en-US" sz="2400" u="none" strike="noStrike" dirty="0">
                <a:solidFill>
                  <a:srgbClr val="203965"/>
                </a:solidFill>
                <a:effectLst/>
                <a:latin typeface="Arial" panose="020B0604020202020204" pitchFamily="34" charset="0"/>
                <a:ea typeface="Arial" panose="020B0604020202020204" pitchFamily="34" charset="0"/>
                <a:cs typeface="Arial" panose="020B0604020202020204" pitchFamily="34" charset="0"/>
              </a:rPr>
              <a:t>“Advisor is not prohibited from being a witness in the matter.”</a:t>
            </a:r>
          </a:p>
          <a:p>
            <a:pPr lvl="1">
              <a:lnSpc>
                <a:spcPct val="100000"/>
              </a:lnSpc>
              <a:spcBef>
                <a:spcPts val="0"/>
              </a:spcBef>
            </a:pPr>
            <a:r>
              <a:rPr lang="en-US" u="none" strike="noStrike" dirty="0">
                <a:solidFill>
                  <a:srgbClr val="203965"/>
                </a:solidFill>
                <a:effectLst/>
                <a:latin typeface="Arial" panose="020B0604020202020204" pitchFamily="34" charset="0"/>
                <a:ea typeface="Arial" panose="020B0604020202020204" pitchFamily="34" charset="0"/>
                <a:cs typeface="Arial" panose="020B0604020202020204" pitchFamily="34" charset="0"/>
              </a:rPr>
              <a:t>85 Fed. Reg. 30273 (May 19, 2020)</a:t>
            </a:r>
          </a:p>
          <a:p>
            <a:pPr lvl="1"/>
            <a:endParaRPr lang="en-US" dirty="0">
              <a:solidFill>
                <a:srgbClr val="203965"/>
              </a:solidFill>
              <a:latin typeface="Arial" panose="020B0604020202020204" pitchFamily="34" charset="0"/>
              <a:cs typeface="Arial" panose="020B0604020202020204" pitchFamily="34" charset="0"/>
            </a:endParaRPr>
          </a:p>
        </p:txBody>
      </p:sp>
      <p:grpSp>
        <p:nvGrpSpPr>
          <p:cNvPr id="5" name="Group 2">
            <a:extLst>
              <a:ext uri="{FF2B5EF4-FFF2-40B4-BE49-F238E27FC236}">
                <a16:creationId xmlns:a16="http://schemas.microsoft.com/office/drawing/2014/main" id="{142F7276-EA7B-1151-514B-BA24850A2E72}"/>
              </a:ext>
            </a:extLst>
          </p:cNvPr>
          <p:cNvGrpSpPr/>
          <p:nvPr/>
        </p:nvGrpSpPr>
        <p:grpSpPr>
          <a:xfrm>
            <a:off x="1" y="5080"/>
            <a:ext cx="949171" cy="6866477"/>
            <a:chOff x="0" y="0"/>
            <a:chExt cx="3122452" cy="3757364"/>
          </a:xfrm>
        </p:grpSpPr>
        <p:sp>
          <p:nvSpPr>
            <p:cNvPr id="6" name="Freeform 3">
              <a:extLst>
                <a:ext uri="{FF2B5EF4-FFF2-40B4-BE49-F238E27FC236}">
                  <a16:creationId xmlns:a16="http://schemas.microsoft.com/office/drawing/2014/main" id="{567543F0-C16A-D649-B24D-C606959B65A9}"/>
                </a:ext>
              </a:extLst>
            </p:cNvPr>
            <p:cNvSpPr/>
            <p:nvPr/>
          </p:nvSpPr>
          <p:spPr>
            <a:xfrm>
              <a:off x="0" y="0"/>
              <a:ext cx="3122452" cy="3757364"/>
            </a:xfrm>
            <a:custGeom>
              <a:avLst/>
              <a:gdLst/>
              <a:ahLst/>
              <a:cxnLst/>
              <a:rect l="l" t="t" r="r" b="b"/>
              <a:pathLst>
                <a:path w="3122452" h="3757364">
                  <a:moveTo>
                    <a:pt x="0" y="0"/>
                  </a:moveTo>
                  <a:lnTo>
                    <a:pt x="3122452" y="0"/>
                  </a:lnTo>
                  <a:lnTo>
                    <a:pt x="3122452" y="3757364"/>
                  </a:lnTo>
                  <a:lnTo>
                    <a:pt x="0" y="3757364"/>
                  </a:lnTo>
                  <a:close/>
                </a:path>
              </a:pathLst>
            </a:custGeom>
            <a:solidFill>
              <a:srgbClr val="203965"/>
            </a:solidFill>
          </p:spPr>
          <p:txBody>
            <a:bodyPr/>
            <a:lstStyle/>
            <a:p>
              <a:endParaRPr lang="en-US" sz="1200"/>
            </a:p>
          </p:txBody>
        </p:sp>
      </p:grpSp>
      <p:grpSp>
        <p:nvGrpSpPr>
          <p:cNvPr id="7" name="Group 4">
            <a:extLst>
              <a:ext uri="{FF2B5EF4-FFF2-40B4-BE49-F238E27FC236}">
                <a16:creationId xmlns:a16="http://schemas.microsoft.com/office/drawing/2014/main" id="{182CCBD9-B1AA-1AFF-D5C9-3541004FA8D8}"/>
              </a:ext>
            </a:extLst>
          </p:cNvPr>
          <p:cNvGrpSpPr/>
          <p:nvPr/>
        </p:nvGrpSpPr>
        <p:grpSpPr>
          <a:xfrm>
            <a:off x="1" y="0"/>
            <a:ext cx="949171" cy="542266"/>
            <a:chOff x="0" y="0"/>
            <a:chExt cx="3122452" cy="296730"/>
          </a:xfrm>
        </p:grpSpPr>
        <p:sp>
          <p:nvSpPr>
            <p:cNvPr id="20" name="Freeform 5">
              <a:extLst>
                <a:ext uri="{FF2B5EF4-FFF2-40B4-BE49-F238E27FC236}">
                  <a16:creationId xmlns:a16="http://schemas.microsoft.com/office/drawing/2014/main" id="{3560ABEC-78C0-7056-4C14-30D016E22F08}"/>
                </a:ext>
              </a:extLst>
            </p:cNvPr>
            <p:cNvSpPr/>
            <p:nvPr/>
          </p:nvSpPr>
          <p:spPr>
            <a:xfrm>
              <a:off x="0" y="0"/>
              <a:ext cx="3122452" cy="296730"/>
            </a:xfrm>
            <a:custGeom>
              <a:avLst/>
              <a:gdLst/>
              <a:ahLst/>
              <a:cxnLst/>
              <a:rect l="l" t="t" r="r" b="b"/>
              <a:pathLst>
                <a:path w="3122452" h="296730">
                  <a:moveTo>
                    <a:pt x="0" y="0"/>
                  </a:moveTo>
                  <a:lnTo>
                    <a:pt x="3122452" y="0"/>
                  </a:lnTo>
                  <a:lnTo>
                    <a:pt x="3122452" y="296730"/>
                  </a:lnTo>
                  <a:lnTo>
                    <a:pt x="0" y="296730"/>
                  </a:lnTo>
                  <a:close/>
                </a:path>
              </a:pathLst>
            </a:custGeom>
            <a:solidFill>
              <a:srgbClr val="FEBF0E"/>
            </a:solidFill>
          </p:spPr>
          <p:txBody>
            <a:bodyPr/>
            <a:lstStyle/>
            <a:p>
              <a:endParaRPr lang="en-US" sz="1200"/>
            </a:p>
          </p:txBody>
        </p:sp>
      </p:grpSp>
    </p:spTree>
    <p:extLst>
      <p:ext uri="{BB962C8B-B14F-4D97-AF65-F5344CB8AC3E}">
        <p14:creationId xmlns:p14="http://schemas.microsoft.com/office/powerpoint/2010/main" val="396683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926793" y="-4595431"/>
            <a:ext cx="8288122" cy="7817357"/>
            <a:chOff x="0" y="0"/>
            <a:chExt cx="6350000" cy="5989320"/>
          </a:xfrm>
        </p:grpSpPr>
        <p:sp>
          <p:nvSpPr>
            <p:cNvPr id="3" name="Freeform 3"/>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203965"/>
            </a:solidFill>
          </p:spPr>
          <p:txBody>
            <a:bodyPr/>
            <a:lstStyle/>
            <a:p>
              <a:endParaRPr lang="en-US" sz="1200"/>
            </a:p>
          </p:txBody>
        </p:sp>
      </p:grpSp>
      <p:grpSp>
        <p:nvGrpSpPr>
          <p:cNvPr id="4" name="Group 4"/>
          <p:cNvGrpSpPr/>
          <p:nvPr/>
        </p:nvGrpSpPr>
        <p:grpSpPr>
          <a:xfrm>
            <a:off x="3734364" y="594961"/>
            <a:ext cx="2626965" cy="2626965"/>
            <a:chOff x="0" y="0"/>
            <a:chExt cx="5253931" cy="5253931"/>
          </a:xfrm>
        </p:grpSpPr>
        <p:grpSp>
          <p:nvGrpSpPr>
            <p:cNvPr id="5" name="Group 5"/>
            <p:cNvGrpSpPr/>
            <p:nvPr/>
          </p:nvGrpSpPr>
          <p:grpSpPr>
            <a:xfrm>
              <a:off x="0" y="0"/>
              <a:ext cx="5253931" cy="525393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EBF0E"/>
              </a:solidFill>
            </p:spPr>
            <p:txBody>
              <a:bodyPr/>
              <a:lstStyle/>
              <a:p>
                <a:endParaRPr lang="en-US" sz="1200"/>
              </a:p>
            </p:txBody>
          </p:sp>
        </p:grpSp>
        <p:grpSp>
          <p:nvGrpSpPr>
            <p:cNvPr id="7" name="Group 7"/>
            <p:cNvGrpSpPr>
              <a:grpSpLocks noChangeAspect="1"/>
            </p:cNvGrpSpPr>
            <p:nvPr/>
          </p:nvGrpSpPr>
          <p:grpSpPr>
            <a:xfrm>
              <a:off x="137896" y="137906"/>
              <a:ext cx="4978138" cy="4978118"/>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7021" b="-17021"/>
                </a:stretch>
              </a:blipFill>
            </p:spPr>
            <p:txBody>
              <a:bodyPr/>
              <a:lstStyle/>
              <a:p>
                <a:endParaRPr lang="en-US" sz="1200"/>
              </a:p>
            </p:txBody>
          </p:sp>
        </p:grpSp>
      </p:grpSp>
      <p:sp>
        <p:nvSpPr>
          <p:cNvPr id="9" name="AutoShape 9"/>
          <p:cNvSpPr/>
          <p:nvPr/>
        </p:nvSpPr>
        <p:spPr>
          <a:xfrm flipV="1">
            <a:off x="6944519" y="4390326"/>
            <a:ext cx="2280841" cy="19050"/>
          </a:xfrm>
          <a:prstGeom prst="line">
            <a:avLst/>
          </a:prstGeom>
          <a:ln w="57150" cap="flat">
            <a:solidFill>
              <a:srgbClr val="FEBF0E"/>
            </a:solidFill>
            <a:prstDash val="solid"/>
            <a:headEnd type="none" w="sm" len="sm"/>
            <a:tailEnd type="none" w="sm" len="sm"/>
          </a:ln>
        </p:spPr>
        <p:txBody>
          <a:bodyPr/>
          <a:lstStyle/>
          <a:p>
            <a:endParaRPr lang="en-US" sz="1200"/>
          </a:p>
        </p:txBody>
      </p:sp>
      <p:sp>
        <p:nvSpPr>
          <p:cNvPr id="10" name="TextBox 10"/>
          <p:cNvSpPr txBox="1"/>
          <p:nvPr/>
        </p:nvSpPr>
        <p:spPr>
          <a:xfrm>
            <a:off x="6944519" y="3177476"/>
            <a:ext cx="5214260" cy="1128514"/>
          </a:xfrm>
          <a:prstGeom prst="rect">
            <a:avLst/>
          </a:prstGeom>
        </p:spPr>
        <p:txBody>
          <a:bodyPr lIns="0" tIns="0" rIns="0" bIns="0" rtlCol="0" anchor="t">
            <a:spAutoFit/>
          </a:bodyPr>
          <a:lstStyle/>
          <a:p>
            <a:pPr>
              <a:lnSpc>
                <a:spcPts val="4400"/>
              </a:lnSpc>
            </a:pPr>
            <a:r>
              <a:rPr lang="en-US" sz="4000" dirty="0">
                <a:solidFill>
                  <a:srgbClr val="203965"/>
                </a:solidFill>
                <a:latin typeface="Arial"/>
              </a:rPr>
              <a:t>Judith W. Spain</a:t>
            </a:r>
          </a:p>
          <a:p>
            <a:pPr>
              <a:lnSpc>
                <a:spcPts val="4400"/>
              </a:lnSpc>
            </a:pPr>
            <a:r>
              <a:rPr lang="en-US" sz="4000" dirty="0">
                <a:solidFill>
                  <a:srgbClr val="203965"/>
                </a:solidFill>
                <a:latin typeface="Arial"/>
              </a:rPr>
              <a:t>J.D., CCEP</a:t>
            </a:r>
          </a:p>
        </p:txBody>
      </p:sp>
      <p:sp>
        <p:nvSpPr>
          <p:cNvPr id="11" name="TextBox 11"/>
          <p:cNvSpPr txBox="1"/>
          <p:nvPr/>
        </p:nvSpPr>
        <p:spPr>
          <a:xfrm>
            <a:off x="6944360" y="4557836"/>
            <a:ext cx="4561681" cy="1154162"/>
          </a:xfrm>
          <a:prstGeom prst="rect">
            <a:avLst/>
          </a:prstGeom>
        </p:spPr>
        <p:txBody>
          <a:bodyPr lIns="0" tIns="0" rIns="0" bIns="0" rtlCol="0" anchor="t">
            <a:spAutoFit/>
          </a:bodyPr>
          <a:lstStyle/>
          <a:p>
            <a:pPr>
              <a:lnSpc>
                <a:spcPts val="1760"/>
              </a:lnSpc>
              <a:spcBef>
                <a:spcPct val="0"/>
              </a:spcBef>
            </a:pPr>
            <a:endParaRPr dirty="0">
              <a:latin typeface="Arial" panose="020B0604020202020204" pitchFamily="34" charset="0"/>
              <a:cs typeface="Arial" panose="020B0604020202020204" pitchFamily="34" charset="0"/>
            </a:endParaRPr>
          </a:p>
          <a:p>
            <a:pPr>
              <a:lnSpc>
                <a:spcPts val="1760"/>
              </a:lnSpc>
              <a:spcBef>
                <a:spcPct val="0"/>
              </a:spcBef>
            </a:pPr>
            <a:r>
              <a:rPr lang="en-US" dirty="0">
                <a:solidFill>
                  <a:srgbClr val="203965"/>
                </a:solidFill>
                <a:latin typeface="Arial" panose="020B0604020202020204" pitchFamily="34" charset="0"/>
                <a:cs typeface="Arial" panose="020B0604020202020204" pitchFamily="34" charset="0"/>
              </a:rPr>
              <a:t>Compliance Collaborative Program Consultant </a:t>
            </a:r>
          </a:p>
          <a:p>
            <a:pPr>
              <a:lnSpc>
                <a:spcPts val="1760"/>
              </a:lnSpc>
              <a:spcBef>
                <a:spcPct val="0"/>
              </a:spcBef>
            </a:pPr>
            <a:r>
              <a:rPr lang="en-US" dirty="0">
                <a:solidFill>
                  <a:srgbClr val="203965"/>
                </a:solidFill>
                <a:latin typeface="Arial" panose="020B0604020202020204" pitchFamily="34" charset="0"/>
                <a:cs typeface="Arial" panose="020B0604020202020204" pitchFamily="34" charset="0"/>
              </a:rPr>
              <a:t>Georgia Independent College Association</a:t>
            </a:r>
          </a:p>
          <a:p>
            <a:pPr>
              <a:lnSpc>
                <a:spcPts val="1760"/>
              </a:lnSpc>
              <a:spcBef>
                <a:spcPct val="0"/>
              </a:spcBef>
            </a:pPr>
            <a:endParaRPr lang="en-US" dirty="0">
              <a:solidFill>
                <a:srgbClr val="203965"/>
              </a:solidFill>
              <a:latin typeface="Arial" panose="020B0604020202020204" pitchFamily="34" charset="0"/>
              <a:cs typeface="Arial" panose="020B0604020202020204" pitchFamily="34" charset="0"/>
            </a:endParaRPr>
          </a:p>
        </p:txBody>
      </p:sp>
      <p:sp>
        <p:nvSpPr>
          <p:cNvPr id="12" name="TextBox 12"/>
          <p:cNvSpPr txBox="1"/>
          <p:nvPr/>
        </p:nvSpPr>
        <p:spPr>
          <a:xfrm>
            <a:off x="219530" y="2320991"/>
            <a:ext cx="3514834" cy="897682"/>
          </a:xfrm>
          <a:prstGeom prst="rect">
            <a:avLst/>
          </a:prstGeom>
        </p:spPr>
        <p:txBody>
          <a:bodyPr lIns="0" tIns="0" rIns="0" bIns="0" rtlCol="0" anchor="t">
            <a:spAutoFit/>
          </a:bodyPr>
          <a:lstStyle/>
          <a:p>
            <a:pPr algn="ctr">
              <a:lnSpc>
                <a:spcPts val="6980"/>
              </a:lnSpc>
              <a:spcBef>
                <a:spcPct val="0"/>
              </a:spcBef>
            </a:pPr>
            <a:r>
              <a:rPr lang="en-US" sz="6345" dirty="0">
                <a:solidFill>
                  <a:schemeClr val="bg1"/>
                </a:solidFill>
                <a:latin typeface="Nunito Sans Bold"/>
              </a:rPr>
              <a:t>Welcome</a:t>
            </a:r>
          </a:p>
        </p:txBody>
      </p:sp>
      <p:sp>
        <p:nvSpPr>
          <p:cNvPr id="13" name="Freeform 13"/>
          <p:cNvSpPr/>
          <p:nvPr/>
        </p:nvSpPr>
        <p:spPr>
          <a:xfrm>
            <a:off x="6846983" y="5572858"/>
            <a:ext cx="3926218" cy="781972"/>
          </a:xfrm>
          <a:custGeom>
            <a:avLst/>
            <a:gdLst/>
            <a:ahLst/>
            <a:cxnLst/>
            <a:rect l="l" t="t" r="r" b="b"/>
            <a:pathLst>
              <a:path w="5889327" h="1172958">
                <a:moveTo>
                  <a:pt x="0" y="0"/>
                </a:moveTo>
                <a:lnTo>
                  <a:pt x="5889327" y="0"/>
                </a:lnTo>
                <a:lnTo>
                  <a:pt x="5889327" y="1172957"/>
                </a:lnTo>
                <a:lnTo>
                  <a:pt x="0" y="1172957"/>
                </a:lnTo>
                <a:lnTo>
                  <a:pt x="0" y="0"/>
                </a:lnTo>
                <a:close/>
              </a:path>
            </a:pathLst>
          </a:custGeom>
          <a:blipFill>
            <a:blip r:embed="rId3"/>
            <a:stretch>
              <a:fillRect/>
            </a:stretch>
          </a:blipFill>
        </p:spPr>
        <p:txBody>
          <a:bodyPr/>
          <a:lstStyle/>
          <a:p>
            <a:endParaRPr lang="en-US"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3136204" y="51488"/>
            <a:ext cx="6492192" cy="1042278"/>
          </a:xfrm>
        </p:spPr>
        <p:txBody>
          <a:bodyPr>
            <a:noAutofit/>
          </a:bodyPr>
          <a:lstStyle/>
          <a:p>
            <a:r>
              <a:rPr lang="en-US" sz="6000" dirty="0">
                <a:solidFill>
                  <a:srgbClr val="203965"/>
                </a:solidFill>
                <a:latin typeface="Arial" panose="020B0604020202020204" pitchFamily="34" charset="0"/>
                <a:cs typeface="Arial" panose="020B0604020202020204" pitchFamily="34" charset="0"/>
              </a:rPr>
              <a:t>Rules of Decorum</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628775" y="1311902"/>
            <a:ext cx="9258300" cy="4984123"/>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““The recipient may establish restrictions regarding the extent to which the advisor may participate in the proceedings, as long as the restrictions apply equally to both parties.”</a:t>
            </a:r>
          </a:p>
          <a:p>
            <a:pPr lvl="1"/>
            <a:r>
              <a:rPr lang="en-US" dirty="0">
                <a:solidFill>
                  <a:srgbClr val="203965"/>
                </a:solidFill>
                <a:latin typeface="Arial" panose="020B0604020202020204" pitchFamily="34" charset="0"/>
                <a:cs typeface="Arial" panose="020B0604020202020204" pitchFamily="34" charset="0"/>
              </a:rPr>
              <a:t>Sec. 106.45 (b)(3) (iv) </a:t>
            </a:r>
          </a:p>
          <a:p>
            <a:pPr marL="457200" lvl="1" indent="0">
              <a:buNone/>
            </a:pPr>
            <a:endParaRPr lang="en-US" dirty="0">
              <a:solidFill>
                <a:srgbClr val="203965"/>
              </a:solidFill>
              <a:latin typeface="Arial" panose="020B0604020202020204" pitchFamily="34" charset="0"/>
              <a:cs typeface="Arial" panose="020B0604020202020204" pitchFamily="34" charset="0"/>
            </a:endParaRPr>
          </a:p>
          <a:p>
            <a:pPr marL="0" indent="0">
              <a:buNone/>
            </a:pPr>
            <a:r>
              <a:rPr lang="en-US" sz="2400" dirty="0">
                <a:solidFill>
                  <a:srgbClr val="203965"/>
                </a:solidFill>
                <a:latin typeface="Arial" panose="020B0604020202020204" pitchFamily="34" charset="0"/>
                <a:cs typeface="Arial" panose="020B0604020202020204" pitchFamily="34" charset="0"/>
              </a:rPr>
              <a:t>Rules of Decorum: “[T]he final regulations do not preclude a recipient from adopting and applying codes of conduct and rules of decorum to ensure that parties and advisors, including assigned advisors, conduct cross-examination questioning in a respectful and non-abusive manner, and the decision-maker remains obligated to ensure that only relevant questions are posed during cross-examination.” </a:t>
            </a:r>
          </a:p>
          <a:p>
            <a:pPr lvl="1"/>
            <a:r>
              <a:rPr lang="en-US" dirty="0">
                <a:solidFill>
                  <a:srgbClr val="203965"/>
                </a:solidFill>
                <a:latin typeface="Arial" panose="020B0604020202020204" pitchFamily="34" charset="0"/>
                <a:cs typeface="Arial" panose="020B0604020202020204" pitchFamily="34" charset="0"/>
              </a:rPr>
              <a:t>Title IX Regs; Pages 1149-50, 1114, 1114-15, 1145 (May 6, 2020 DoE website</a:t>
            </a:r>
          </a:p>
        </p:txBody>
      </p:sp>
      <p:grpSp>
        <p:nvGrpSpPr>
          <p:cNvPr id="5" name="Group 2">
            <a:extLst>
              <a:ext uri="{FF2B5EF4-FFF2-40B4-BE49-F238E27FC236}">
                <a16:creationId xmlns:a16="http://schemas.microsoft.com/office/drawing/2014/main" id="{C12D69C5-810B-2BAC-EE46-18E821E5C319}"/>
              </a:ext>
            </a:extLst>
          </p:cNvPr>
          <p:cNvGrpSpPr/>
          <p:nvPr/>
        </p:nvGrpSpPr>
        <p:grpSpPr>
          <a:xfrm>
            <a:off x="1" y="5080"/>
            <a:ext cx="949171" cy="6866477"/>
            <a:chOff x="0" y="0"/>
            <a:chExt cx="3122452" cy="3757364"/>
          </a:xfrm>
        </p:grpSpPr>
        <p:sp>
          <p:nvSpPr>
            <p:cNvPr id="6" name="Freeform 3">
              <a:extLst>
                <a:ext uri="{FF2B5EF4-FFF2-40B4-BE49-F238E27FC236}">
                  <a16:creationId xmlns:a16="http://schemas.microsoft.com/office/drawing/2014/main" id="{2BBA8A81-0D1F-AF1F-7A47-1A4FDBCA9591}"/>
                </a:ext>
              </a:extLst>
            </p:cNvPr>
            <p:cNvSpPr/>
            <p:nvPr/>
          </p:nvSpPr>
          <p:spPr>
            <a:xfrm>
              <a:off x="0" y="0"/>
              <a:ext cx="3122452" cy="3757364"/>
            </a:xfrm>
            <a:custGeom>
              <a:avLst/>
              <a:gdLst/>
              <a:ahLst/>
              <a:cxnLst/>
              <a:rect l="l" t="t" r="r" b="b"/>
              <a:pathLst>
                <a:path w="3122452" h="3757364">
                  <a:moveTo>
                    <a:pt x="0" y="0"/>
                  </a:moveTo>
                  <a:lnTo>
                    <a:pt x="3122452" y="0"/>
                  </a:lnTo>
                  <a:lnTo>
                    <a:pt x="3122452" y="3757364"/>
                  </a:lnTo>
                  <a:lnTo>
                    <a:pt x="0" y="3757364"/>
                  </a:lnTo>
                  <a:close/>
                </a:path>
              </a:pathLst>
            </a:custGeom>
            <a:solidFill>
              <a:srgbClr val="203965"/>
            </a:solidFill>
          </p:spPr>
          <p:txBody>
            <a:bodyPr/>
            <a:lstStyle/>
            <a:p>
              <a:endParaRPr lang="en-US" sz="1200"/>
            </a:p>
          </p:txBody>
        </p:sp>
      </p:grpSp>
      <p:grpSp>
        <p:nvGrpSpPr>
          <p:cNvPr id="7" name="Group 4">
            <a:extLst>
              <a:ext uri="{FF2B5EF4-FFF2-40B4-BE49-F238E27FC236}">
                <a16:creationId xmlns:a16="http://schemas.microsoft.com/office/drawing/2014/main" id="{BA0AE4B4-5A25-C3AB-7426-9BC7443678C6}"/>
              </a:ext>
            </a:extLst>
          </p:cNvPr>
          <p:cNvGrpSpPr/>
          <p:nvPr/>
        </p:nvGrpSpPr>
        <p:grpSpPr>
          <a:xfrm>
            <a:off x="1" y="0"/>
            <a:ext cx="949171" cy="542266"/>
            <a:chOff x="0" y="0"/>
            <a:chExt cx="3122452" cy="296730"/>
          </a:xfrm>
        </p:grpSpPr>
        <p:sp>
          <p:nvSpPr>
            <p:cNvPr id="20" name="Freeform 5">
              <a:extLst>
                <a:ext uri="{FF2B5EF4-FFF2-40B4-BE49-F238E27FC236}">
                  <a16:creationId xmlns:a16="http://schemas.microsoft.com/office/drawing/2014/main" id="{7D332989-8CC5-8444-77E8-C5363BF96FA8}"/>
                </a:ext>
              </a:extLst>
            </p:cNvPr>
            <p:cNvSpPr/>
            <p:nvPr/>
          </p:nvSpPr>
          <p:spPr>
            <a:xfrm>
              <a:off x="0" y="0"/>
              <a:ext cx="3122452" cy="296730"/>
            </a:xfrm>
            <a:custGeom>
              <a:avLst/>
              <a:gdLst/>
              <a:ahLst/>
              <a:cxnLst/>
              <a:rect l="l" t="t" r="r" b="b"/>
              <a:pathLst>
                <a:path w="3122452" h="296730">
                  <a:moveTo>
                    <a:pt x="0" y="0"/>
                  </a:moveTo>
                  <a:lnTo>
                    <a:pt x="3122452" y="0"/>
                  </a:lnTo>
                  <a:lnTo>
                    <a:pt x="3122452" y="296730"/>
                  </a:lnTo>
                  <a:lnTo>
                    <a:pt x="0" y="296730"/>
                  </a:lnTo>
                  <a:close/>
                </a:path>
              </a:pathLst>
            </a:custGeom>
            <a:solidFill>
              <a:srgbClr val="FEBF0E"/>
            </a:solidFill>
          </p:spPr>
          <p:txBody>
            <a:bodyPr/>
            <a:lstStyle/>
            <a:p>
              <a:endParaRPr lang="en-US" sz="1200"/>
            </a:p>
          </p:txBody>
        </p:sp>
      </p:grpSp>
    </p:spTree>
    <p:extLst>
      <p:ext uri="{BB962C8B-B14F-4D97-AF65-F5344CB8AC3E}">
        <p14:creationId xmlns:p14="http://schemas.microsoft.com/office/powerpoint/2010/main" val="3607014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15" y="0"/>
            <a:ext cx="12174185" cy="2787802"/>
            <a:chOff x="0" y="0"/>
            <a:chExt cx="6661764" cy="1525497"/>
          </a:xfrm>
        </p:grpSpPr>
        <p:sp>
          <p:nvSpPr>
            <p:cNvPr id="3" name="Freeform 3"/>
            <p:cNvSpPr/>
            <p:nvPr/>
          </p:nvSpPr>
          <p:spPr>
            <a:xfrm>
              <a:off x="0" y="0"/>
              <a:ext cx="6661764" cy="1525497"/>
            </a:xfrm>
            <a:custGeom>
              <a:avLst/>
              <a:gdLst/>
              <a:ahLst/>
              <a:cxnLst/>
              <a:rect l="l" t="t" r="r" b="b"/>
              <a:pathLst>
                <a:path w="6661764" h="1525497">
                  <a:moveTo>
                    <a:pt x="0" y="0"/>
                  </a:moveTo>
                  <a:lnTo>
                    <a:pt x="6661764" y="0"/>
                  </a:lnTo>
                  <a:lnTo>
                    <a:pt x="6661764" y="1525497"/>
                  </a:lnTo>
                  <a:lnTo>
                    <a:pt x="0" y="1525497"/>
                  </a:lnTo>
                  <a:close/>
                </a:path>
              </a:pathLst>
            </a:custGeom>
            <a:solidFill>
              <a:srgbClr val="203965"/>
            </a:solidFill>
          </p:spPr>
          <p:txBody>
            <a:bodyPr/>
            <a:lstStyle/>
            <a:p>
              <a:endParaRPr lang="en-US" sz="1200"/>
            </a:p>
          </p:txBody>
        </p:sp>
      </p:grpSp>
      <p:sp>
        <p:nvSpPr>
          <p:cNvPr id="4" name="AutoShape 4"/>
          <p:cNvSpPr/>
          <p:nvPr/>
        </p:nvSpPr>
        <p:spPr>
          <a:xfrm>
            <a:off x="782052" y="1608111"/>
            <a:ext cx="836140" cy="0"/>
          </a:xfrm>
          <a:prstGeom prst="line">
            <a:avLst/>
          </a:prstGeom>
          <a:ln w="38100" cap="flat">
            <a:solidFill>
              <a:srgbClr val="FEBF0E"/>
            </a:solidFill>
            <a:prstDash val="solid"/>
            <a:headEnd type="none" w="sm" len="sm"/>
            <a:tailEnd type="none" w="sm" len="sm"/>
          </a:ln>
        </p:spPr>
        <p:txBody>
          <a:bodyPr/>
          <a:lstStyle/>
          <a:p>
            <a:endParaRPr lang="en-US" sz="1200"/>
          </a:p>
        </p:txBody>
      </p:sp>
      <p:grpSp>
        <p:nvGrpSpPr>
          <p:cNvPr id="5" name="Group 5"/>
          <p:cNvGrpSpPr>
            <a:grpSpLocks noChangeAspect="1"/>
          </p:cNvGrpSpPr>
          <p:nvPr/>
        </p:nvGrpSpPr>
        <p:grpSpPr>
          <a:xfrm>
            <a:off x="8874700" y="1670676"/>
            <a:ext cx="1920042" cy="1920042"/>
            <a:chOff x="0" y="0"/>
            <a:chExt cx="6350000" cy="6350000"/>
          </a:xfrm>
        </p:grpSpPr>
        <p:sp>
          <p:nvSpPr>
            <p:cNvPr id="6" name="Freeform 6"/>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EBF0E"/>
            </a:solidFill>
            <a:ln w="12700">
              <a:solidFill>
                <a:srgbClr val="000000"/>
              </a:solidFill>
            </a:ln>
          </p:spPr>
          <p:txBody>
            <a:bodyPr/>
            <a:lstStyle/>
            <a:p>
              <a:endParaRPr lang="en-US" sz="1200"/>
            </a:p>
          </p:txBody>
        </p:sp>
        <p:sp>
          <p:nvSpPr>
            <p:cNvPr id="7" name="Freeform 7"/>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8" name="Freeform 8"/>
          <p:cNvSpPr/>
          <p:nvPr/>
        </p:nvSpPr>
        <p:spPr>
          <a:xfrm>
            <a:off x="9223669" y="2025756"/>
            <a:ext cx="1222103" cy="1209882"/>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0" name="TextBox 10"/>
          <p:cNvSpPr txBox="1"/>
          <p:nvPr/>
        </p:nvSpPr>
        <p:spPr>
          <a:xfrm>
            <a:off x="685800" y="1009742"/>
            <a:ext cx="7533762" cy="598369"/>
          </a:xfrm>
          <a:prstGeom prst="rect">
            <a:avLst/>
          </a:prstGeom>
        </p:spPr>
        <p:txBody>
          <a:bodyPr lIns="0" tIns="0" rIns="0" bIns="0" rtlCol="0" anchor="t">
            <a:spAutoFit/>
          </a:bodyPr>
          <a:lstStyle/>
          <a:p>
            <a:pPr>
              <a:lnSpc>
                <a:spcPts val="4400"/>
              </a:lnSpc>
            </a:pPr>
            <a:r>
              <a:rPr lang="en-US" sz="6000" dirty="0">
                <a:solidFill>
                  <a:srgbClr val="FFFFFF"/>
                </a:solidFill>
                <a:latin typeface="Arial"/>
              </a:rPr>
              <a:t>Investigative Process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142098" y="207833"/>
            <a:ext cx="8532471" cy="1676603"/>
          </a:xfrm>
        </p:spPr>
        <p:txBody>
          <a:bodyPr>
            <a:noAutofit/>
          </a:bodyPr>
          <a:lstStyle/>
          <a:p>
            <a:pPr algn="ctr"/>
            <a:r>
              <a:rPr lang="en-US" sz="6000" dirty="0">
                <a:solidFill>
                  <a:srgbClr val="002060"/>
                </a:solidFill>
                <a:latin typeface="Arial" panose="020B0604020202020204" pitchFamily="34" charset="0"/>
                <a:cs typeface="Arial" panose="020B0604020202020204" pitchFamily="34" charset="0"/>
              </a:rPr>
              <a:t>No Conflict of Interest </a:t>
            </a:r>
            <a:br>
              <a:rPr lang="en-US" sz="6000" dirty="0">
                <a:solidFill>
                  <a:srgbClr val="002060"/>
                </a:solidFill>
                <a:latin typeface="Arial" panose="020B0604020202020204" pitchFamily="34" charset="0"/>
                <a:cs typeface="Arial" panose="020B0604020202020204" pitchFamily="34" charset="0"/>
              </a:rPr>
            </a:br>
            <a:r>
              <a:rPr lang="en-US" sz="6000" dirty="0">
                <a:solidFill>
                  <a:srgbClr val="002060"/>
                </a:solidFill>
                <a:latin typeface="Arial" panose="020B0604020202020204" pitchFamily="34" charset="0"/>
                <a:cs typeface="Arial" panose="020B0604020202020204" pitchFamily="34" charset="0"/>
              </a:rPr>
              <a:t>or Bias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333625" y="2550952"/>
            <a:ext cx="8782049" cy="3165795"/>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“[A]</a:t>
            </a:r>
            <a:r>
              <a:rPr lang="en-US" sz="2400" dirty="0" err="1">
                <a:solidFill>
                  <a:srgbClr val="203965"/>
                </a:solidFill>
                <a:latin typeface="Arial" panose="020B0604020202020204" pitchFamily="34" charset="0"/>
                <a:cs typeface="Arial" panose="020B0604020202020204" pitchFamily="34" charset="0"/>
              </a:rPr>
              <a:t>ny</a:t>
            </a:r>
            <a:r>
              <a:rPr lang="en-US" sz="2400" dirty="0">
                <a:solidFill>
                  <a:srgbClr val="203965"/>
                </a:solidFill>
                <a:latin typeface="Arial" panose="020B0604020202020204" pitchFamily="34" charset="0"/>
                <a:cs typeface="Arial" panose="020B0604020202020204" pitchFamily="34" charset="0"/>
              </a:rPr>
              <a:t> individual designated by a recipient as a Title IX Coordinator, investigator, decision-maker, or any person designated by a recipient to facilitate an informal resolution process, [must] not have a conflict of interest or bias for or against complainants or respondents generally or an individual complainant or respondent.”</a:t>
            </a:r>
          </a:p>
          <a:p>
            <a:pPr lvl="1"/>
            <a:r>
              <a:rPr lang="en-US" dirty="0">
                <a:solidFill>
                  <a:srgbClr val="203965"/>
                </a:solidFill>
                <a:latin typeface="Arial" panose="020B0604020202020204" pitchFamily="34" charset="0"/>
                <a:cs typeface="Arial" panose="020B0604020202020204" pitchFamily="34" charset="0"/>
              </a:rPr>
              <a:t>Sec. 106.45 (b)(1)(iii) </a:t>
            </a:r>
          </a:p>
        </p:txBody>
      </p:sp>
      <p:grpSp>
        <p:nvGrpSpPr>
          <p:cNvPr id="4" name="Group 5">
            <a:extLst>
              <a:ext uri="{FF2B5EF4-FFF2-40B4-BE49-F238E27FC236}">
                <a16:creationId xmlns:a16="http://schemas.microsoft.com/office/drawing/2014/main" id="{7C6BD9D8-0452-7C53-1EA6-CE59EC22EF7E}"/>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8F5051C9-ABD3-CC4E-B583-3F65EE8B4417}"/>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569198EE-5C2D-8BEE-E3D3-65BB8E9771DD}"/>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59CD0B04-9CEF-2085-602E-D9FAD1D477B2}"/>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A0C20EF5-7387-F042-FBE1-19750282A99F}"/>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16BF11A6-9A30-941C-C6E5-8104ED58886B}"/>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50387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111568" y="223929"/>
            <a:ext cx="8465468"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Reasonable Prompt Time Frames</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286000" y="2631902"/>
            <a:ext cx="8696325" cy="2497018"/>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“Include reasonably prompt time frames for conclusion of the grievance process, including reasonably prompt time frames for filing and resolving appeals and informal resolution processes if the recipient offers informal resolution processes.”</a:t>
            </a:r>
          </a:p>
          <a:p>
            <a:pPr lvl="1"/>
            <a:r>
              <a:rPr lang="en-US" dirty="0">
                <a:solidFill>
                  <a:srgbClr val="203965"/>
                </a:solidFill>
                <a:latin typeface="Arial" panose="020B0604020202020204" pitchFamily="34" charset="0"/>
                <a:cs typeface="Arial" panose="020B0604020202020204" pitchFamily="34" charset="0"/>
              </a:rPr>
              <a:t> Sec. 106.45 (b)(1)(v) </a:t>
            </a:r>
          </a:p>
        </p:txBody>
      </p:sp>
      <p:grpSp>
        <p:nvGrpSpPr>
          <p:cNvPr id="4" name="Group 5">
            <a:extLst>
              <a:ext uri="{FF2B5EF4-FFF2-40B4-BE49-F238E27FC236}">
                <a16:creationId xmlns:a16="http://schemas.microsoft.com/office/drawing/2014/main" id="{F7A6E2EE-EF7A-FCB1-63FA-05929D0590C4}"/>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7CC5CE29-000A-9A11-870D-348E3F12D48A}"/>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632248A7-4CB5-C0E2-7DF4-183863F1D724}"/>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7AF8CBB9-CAB7-5B16-F4A2-86D3370F0566}"/>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C6200B0B-99FF-93D7-250A-C8394D587483}"/>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76302D25-F068-97C7-057F-D6C8CE9CD7E2}"/>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4254555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3843060" y="307363"/>
            <a:ext cx="5237399" cy="1149962"/>
          </a:xfrm>
        </p:spPr>
        <p:txBody>
          <a:bodyPr>
            <a:noAutofit/>
          </a:bodyPr>
          <a:lstStyle/>
          <a:p>
            <a:r>
              <a:rPr lang="en-US" sz="6000" dirty="0">
                <a:solidFill>
                  <a:srgbClr val="203965"/>
                </a:solidFill>
                <a:latin typeface="Arial" panose="020B0604020202020204" pitchFamily="34" charset="0"/>
                <a:cs typeface="Arial" panose="020B0604020202020204" pitchFamily="34" charset="0"/>
              </a:rPr>
              <a:t>No Gag Order</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406316" y="2417058"/>
            <a:ext cx="8720488" cy="2222320"/>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“Recipient must [n]Not restrict the ability of either party to discuss the  allegation under investigation or to gather and present relevant evidence.”</a:t>
            </a:r>
          </a:p>
          <a:p>
            <a:pPr lvl="1"/>
            <a:r>
              <a:rPr lang="en-US" dirty="0">
                <a:solidFill>
                  <a:srgbClr val="203965"/>
                </a:solidFill>
                <a:latin typeface="Arial" panose="020B0604020202020204" pitchFamily="34" charset="0"/>
                <a:cs typeface="Arial" panose="020B0604020202020204" pitchFamily="34" charset="0"/>
              </a:rPr>
              <a:t>Sec. 106.45(b)(5)(iii) </a:t>
            </a:r>
          </a:p>
        </p:txBody>
      </p:sp>
      <p:grpSp>
        <p:nvGrpSpPr>
          <p:cNvPr id="5" name="Group 5">
            <a:extLst>
              <a:ext uri="{FF2B5EF4-FFF2-40B4-BE49-F238E27FC236}">
                <a16:creationId xmlns:a16="http://schemas.microsoft.com/office/drawing/2014/main" id="{25A7D8EB-BA7E-FE64-8AE5-24DAD21A4AF7}"/>
              </a:ext>
            </a:extLst>
          </p:cNvPr>
          <p:cNvGrpSpPr/>
          <p:nvPr/>
        </p:nvGrpSpPr>
        <p:grpSpPr>
          <a:xfrm>
            <a:off x="0" y="1143000"/>
            <a:ext cx="1727200" cy="5715000"/>
            <a:chOff x="0" y="0"/>
            <a:chExt cx="1041697" cy="2171962"/>
          </a:xfrm>
        </p:grpSpPr>
        <p:sp>
          <p:nvSpPr>
            <p:cNvPr id="6" name="Freeform 6">
              <a:extLst>
                <a:ext uri="{FF2B5EF4-FFF2-40B4-BE49-F238E27FC236}">
                  <a16:creationId xmlns:a16="http://schemas.microsoft.com/office/drawing/2014/main" id="{5C622A22-851F-32B0-DEDF-1F92F980A149}"/>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7" name="Group 8">
            <a:extLst>
              <a:ext uri="{FF2B5EF4-FFF2-40B4-BE49-F238E27FC236}">
                <a16:creationId xmlns:a16="http://schemas.microsoft.com/office/drawing/2014/main" id="{73C06A21-649D-20A0-ED9E-2DB34A204C38}"/>
              </a:ext>
            </a:extLst>
          </p:cNvPr>
          <p:cNvGrpSpPr>
            <a:grpSpLocks noChangeAspect="1"/>
          </p:cNvGrpSpPr>
          <p:nvPr/>
        </p:nvGrpSpPr>
        <p:grpSpPr>
          <a:xfrm>
            <a:off x="400430" y="158051"/>
            <a:ext cx="1557626" cy="1557626"/>
            <a:chOff x="0" y="0"/>
            <a:chExt cx="6350000" cy="6350000"/>
          </a:xfrm>
        </p:grpSpPr>
        <p:sp>
          <p:nvSpPr>
            <p:cNvPr id="8" name="Freeform 9">
              <a:extLst>
                <a:ext uri="{FF2B5EF4-FFF2-40B4-BE49-F238E27FC236}">
                  <a16:creationId xmlns:a16="http://schemas.microsoft.com/office/drawing/2014/main" id="{05BDECDD-36AE-6288-2C83-468831D92F4A}"/>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9" name="Freeform 10">
              <a:extLst>
                <a:ext uri="{FF2B5EF4-FFF2-40B4-BE49-F238E27FC236}">
                  <a16:creationId xmlns:a16="http://schemas.microsoft.com/office/drawing/2014/main" id="{712130BC-4CFD-D448-2EEA-D20E1E4EF192}"/>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0" name="Freeform 8">
            <a:extLst>
              <a:ext uri="{FF2B5EF4-FFF2-40B4-BE49-F238E27FC236}">
                <a16:creationId xmlns:a16="http://schemas.microsoft.com/office/drawing/2014/main" id="{DA1FE5FD-EA38-330C-846D-41D36D0EB5B1}"/>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77031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896265" y="407028"/>
            <a:ext cx="7305627" cy="1450348"/>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Written Notice </a:t>
            </a:r>
            <a:br>
              <a:rPr lang="en-US" sz="6000" dirty="0">
                <a:solidFill>
                  <a:srgbClr val="203965"/>
                </a:solidFill>
                <a:latin typeface="Arial" panose="020B0604020202020204" pitchFamily="34" charset="0"/>
                <a:cs typeface="Arial" panose="020B0604020202020204" pitchFamily="34" charset="0"/>
              </a:rPr>
            </a:br>
            <a:r>
              <a:rPr lang="en-US" sz="6000" dirty="0">
                <a:solidFill>
                  <a:srgbClr val="203965"/>
                </a:solidFill>
                <a:latin typeface="Arial" panose="020B0604020202020204" pitchFamily="34" charset="0"/>
                <a:cs typeface="Arial" panose="020B0604020202020204" pitchFamily="34" charset="0"/>
              </a:rPr>
              <a:t>Required</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727200" y="2869975"/>
            <a:ext cx="7474692" cy="1146288"/>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Written notice required </a:t>
            </a:r>
          </a:p>
          <a:p>
            <a:pPr lvl="1"/>
            <a:r>
              <a:rPr lang="en-US" dirty="0">
                <a:solidFill>
                  <a:srgbClr val="203965"/>
                </a:solidFill>
                <a:latin typeface="Arial" panose="020B0604020202020204" pitchFamily="34" charset="0"/>
                <a:cs typeface="Arial" panose="020B0604020202020204" pitchFamily="34" charset="0"/>
              </a:rPr>
              <a:t>Sec. 106.45(b)(2) </a:t>
            </a:r>
          </a:p>
        </p:txBody>
      </p:sp>
      <p:grpSp>
        <p:nvGrpSpPr>
          <p:cNvPr id="4" name="Group 5">
            <a:extLst>
              <a:ext uri="{FF2B5EF4-FFF2-40B4-BE49-F238E27FC236}">
                <a16:creationId xmlns:a16="http://schemas.microsoft.com/office/drawing/2014/main" id="{E2F976C0-20E7-82D5-4984-049B0A36305D}"/>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B4EC4115-9FB7-BD3A-268A-9FBDF666670E}"/>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6EBADEC4-7D5D-7018-0B3B-A33DCD9ADD56}"/>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6054DCA4-45C8-89BD-3365-BB92FE7E7373}"/>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0767032E-7674-12E1-6A65-35EDF895F879}"/>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0749AC11-2301-2C00-FD38-28012AC68384}"/>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618076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358486" y="282999"/>
            <a:ext cx="8014239"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Presumption of Not Responsible</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358486" y="2659280"/>
            <a:ext cx="8465468" cy="2474695"/>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“Include a presumption that the respondent is not responsible for the alleged conduct until a determination regarding responsibility is made at the conclusion of the grievance process.”</a:t>
            </a:r>
          </a:p>
          <a:p>
            <a:pPr lvl="1"/>
            <a:r>
              <a:rPr lang="en-US" dirty="0">
                <a:solidFill>
                  <a:srgbClr val="203965"/>
                </a:solidFill>
                <a:latin typeface="Arial" panose="020B0604020202020204" pitchFamily="34" charset="0"/>
                <a:cs typeface="Arial" panose="020B0604020202020204" pitchFamily="34" charset="0"/>
              </a:rPr>
              <a:t> Sec. 106.45 (b)(1)(iv) </a:t>
            </a:r>
          </a:p>
        </p:txBody>
      </p:sp>
      <p:grpSp>
        <p:nvGrpSpPr>
          <p:cNvPr id="4" name="Group 5">
            <a:extLst>
              <a:ext uri="{FF2B5EF4-FFF2-40B4-BE49-F238E27FC236}">
                <a16:creationId xmlns:a16="http://schemas.microsoft.com/office/drawing/2014/main" id="{E43AEA1A-D4E2-E279-E68D-E416092169B0}"/>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BB2F9961-E035-05B8-B977-E63EC788858F}"/>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4EB47CCC-9656-0828-1FE0-7B2A56CED910}"/>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DE0D6AF7-1BF7-729D-326C-98B83D58360A}"/>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F1430266-21E9-41C8-4BEA-9027152C883C}"/>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D4A8B178-7574-6028-B0C0-03134E7BC6D9}"/>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265455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824143" y="213281"/>
            <a:ext cx="9685221"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Rights of Complainant and Respondent</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893248" y="2762128"/>
            <a:ext cx="9393877" cy="3287374"/>
          </a:xfrm>
        </p:spPr>
        <p:txBody>
          <a:bodyPr>
            <a:noAutofit/>
          </a:bodyPr>
          <a:lstStyle/>
          <a:p>
            <a:r>
              <a:rPr lang="en-US" sz="2400" dirty="0">
                <a:solidFill>
                  <a:srgbClr val="203965"/>
                </a:solidFill>
                <a:latin typeface="Arial" panose="020B0604020202020204" pitchFamily="34" charset="0"/>
                <a:cs typeface="Arial" panose="020B0604020202020204" pitchFamily="34" charset="0"/>
              </a:rPr>
              <a:t>Notice of the allegations of sexual harassment potentially constituting sexual harassment as defined in § 106.30, including sufficient details known at the time and with sufficient time to prepare a response before any initial interview. </a:t>
            </a:r>
          </a:p>
          <a:p>
            <a:r>
              <a:rPr lang="en-US" sz="2400" dirty="0">
                <a:solidFill>
                  <a:srgbClr val="203965"/>
                </a:solidFill>
                <a:latin typeface="Arial" panose="020B0604020202020204" pitchFamily="34" charset="0"/>
                <a:cs typeface="Arial" panose="020B0604020202020204" pitchFamily="34" charset="0"/>
              </a:rPr>
              <a:t>Inform have right to advisor</a:t>
            </a:r>
          </a:p>
          <a:p>
            <a:r>
              <a:rPr lang="en-US" sz="2400" dirty="0">
                <a:solidFill>
                  <a:srgbClr val="203965"/>
                </a:solidFill>
                <a:latin typeface="Arial" panose="020B0604020202020204" pitchFamily="34" charset="0"/>
                <a:cs typeface="Arial" panose="020B0604020202020204" pitchFamily="34" charset="0"/>
              </a:rPr>
              <a:t>May inspect and review evidence</a:t>
            </a:r>
          </a:p>
          <a:p>
            <a:r>
              <a:rPr lang="en-US" sz="2400" dirty="0">
                <a:solidFill>
                  <a:srgbClr val="203965"/>
                </a:solidFill>
                <a:latin typeface="Arial" panose="020B0604020202020204" pitchFamily="34" charset="0"/>
                <a:cs typeface="Arial" panose="020B0604020202020204" pitchFamily="34" charset="0"/>
              </a:rPr>
              <a:t>Inform that could be subject to Code of Conduct if false statements</a:t>
            </a:r>
          </a:p>
        </p:txBody>
      </p:sp>
      <p:grpSp>
        <p:nvGrpSpPr>
          <p:cNvPr id="4" name="Group 5">
            <a:extLst>
              <a:ext uri="{FF2B5EF4-FFF2-40B4-BE49-F238E27FC236}">
                <a16:creationId xmlns:a16="http://schemas.microsoft.com/office/drawing/2014/main" id="{FA766154-94A6-6B20-88B9-6AD131DD72A1}"/>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F71B942B-6418-ACBA-02F8-72616FE62E19}"/>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3C59149E-4BB4-2FBF-4C80-C1556ECF291D}"/>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477414ED-1A4A-9045-E14C-4A83A4249865}"/>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BB7CE29A-38DA-8CFF-9364-CA0125EA1A73}"/>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4C870FCB-46FE-A453-AFC4-21C56C1AD799}"/>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391957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824143" y="188580"/>
            <a:ext cx="9685221"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Rights of Complainant and Respondent (cont.)</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893248" y="2998589"/>
            <a:ext cx="9393877" cy="2559802"/>
          </a:xfrm>
        </p:spPr>
        <p:txBody>
          <a:bodyPr>
            <a:noAutofit/>
          </a:bodyPr>
          <a:lstStyle/>
          <a:p>
            <a:r>
              <a:rPr lang="en-US" sz="2400" dirty="0">
                <a:solidFill>
                  <a:srgbClr val="203965"/>
                </a:solidFill>
                <a:latin typeface="Arial" panose="020B0604020202020204" pitchFamily="34" charset="0"/>
                <a:cs typeface="Arial" panose="020B0604020202020204" pitchFamily="34" charset="0"/>
              </a:rPr>
              <a:t>Written notice of any meetings, hearings, etc. with sufficient time to prepare </a:t>
            </a:r>
          </a:p>
          <a:p>
            <a:r>
              <a:rPr lang="en-US" sz="2400" dirty="0">
                <a:solidFill>
                  <a:srgbClr val="203965"/>
                </a:solidFill>
                <a:latin typeface="Arial" panose="020B0604020202020204" pitchFamily="34" charset="0"/>
                <a:cs typeface="Arial" panose="020B0604020202020204" pitchFamily="34" charset="0"/>
              </a:rPr>
              <a:t>Requirement to supplement if additional allegations.</a:t>
            </a:r>
          </a:p>
          <a:p>
            <a:pPr lvl="1"/>
            <a:r>
              <a:rPr lang="en-US" dirty="0">
                <a:solidFill>
                  <a:srgbClr val="203965"/>
                </a:solidFill>
                <a:latin typeface="Arial" panose="020B0604020202020204" pitchFamily="34" charset="0"/>
                <a:cs typeface="Arial" panose="020B0604020202020204" pitchFamily="34" charset="0"/>
              </a:rPr>
              <a:t>Sec. 106.45(b)(5)(v) ; Sec. 106.45(b)(2)(ii); Sec. 106.45(b)(2)(B) </a:t>
            </a:r>
          </a:p>
        </p:txBody>
      </p:sp>
      <p:grpSp>
        <p:nvGrpSpPr>
          <p:cNvPr id="4" name="Group 5">
            <a:extLst>
              <a:ext uri="{FF2B5EF4-FFF2-40B4-BE49-F238E27FC236}">
                <a16:creationId xmlns:a16="http://schemas.microsoft.com/office/drawing/2014/main" id="{FA766154-94A6-6B20-88B9-6AD131DD72A1}"/>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F71B942B-6418-ACBA-02F8-72616FE62E19}"/>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3C59149E-4BB4-2FBF-4C80-C1556ECF291D}"/>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477414ED-1A4A-9045-E14C-4A83A4249865}"/>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BB7CE29A-38DA-8CFF-9364-CA0125EA1A73}"/>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4C870FCB-46FE-A453-AFC4-21C56C1AD799}"/>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2005962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935629" y="419100"/>
            <a:ext cx="7025592" cy="1184614"/>
          </a:xfrm>
        </p:spPr>
        <p:txBody>
          <a:bodyPr>
            <a:noAutofit/>
          </a:bodyPr>
          <a:lstStyle/>
          <a:p>
            <a:r>
              <a:rPr lang="en-US" sz="6000" dirty="0">
                <a:solidFill>
                  <a:srgbClr val="203965"/>
                </a:solidFill>
                <a:latin typeface="Arial" panose="020B0604020202020204" pitchFamily="34" charset="0"/>
                <a:cs typeface="Arial" panose="020B0604020202020204" pitchFamily="34" charset="0"/>
              </a:rPr>
              <a:t>Informal Resolution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152650" y="2383787"/>
            <a:ext cx="8591550" cy="2527620"/>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“[T]he recipient may facilitate an informal resolution process, such as mediation, that does not involve a full investigation and adjudication [under the circumstances described in the regulations].”</a:t>
            </a:r>
          </a:p>
          <a:p>
            <a:pPr lvl="1"/>
            <a:r>
              <a:rPr lang="en-US" dirty="0">
                <a:solidFill>
                  <a:srgbClr val="203965"/>
                </a:solidFill>
                <a:latin typeface="Arial" panose="020B0604020202020204" pitchFamily="34" charset="0"/>
                <a:cs typeface="Arial" panose="020B0604020202020204" pitchFamily="34" charset="0"/>
              </a:rPr>
              <a:t>Sec. 106.45 (b)(9) </a:t>
            </a:r>
          </a:p>
        </p:txBody>
      </p:sp>
      <p:grpSp>
        <p:nvGrpSpPr>
          <p:cNvPr id="4" name="Group 5">
            <a:extLst>
              <a:ext uri="{FF2B5EF4-FFF2-40B4-BE49-F238E27FC236}">
                <a16:creationId xmlns:a16="http://schemas.microsoft.com/office/drawing/2014/main" id="{70012B31-0BB6-5F7C-E867-9D891DC44C88}"/>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3F6E52C2-D80C-A0BB-AB47-53275AF50F4F}"/>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37CA2A90-4BA5-FA14-944D-BD46ED9DB9E7}"/>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E30A012B-2E72-6EEE-7322-697E652C917C}"/>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CC397F63-A21A-1EAA-4C7E-D409A782A6E8}"/>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A277FA0F-4B69-F7BC-27AD-899C43167A5A}"/>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62640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15" y="1"/>
            <a:ext cx="12174185" cy="2407011"/>
            <a:chOff x="0" y="0"/>
            <a:chExt cx="6661764" cy="1317126"/>
          </a:xfrm>
        </p:grpSpPr>
        <p:sp>
          <p:nvSpPr>
            <p:cNvPr id="3" name="Freeform 3"/>
            <p:cNvSpPr/>
            <p:nvPr/>
          </p:nvSpPr>
          <p:spPr>
            <a:xfrm>
              <a:off x="0" y="0"/>
              <a:ext cx="6661764" cy="1317126"/>
            </a:xfrm>
            <a:custGeom>
              <a:avLst/>
              <a:gdLst/>
              <a:ahLst/>
              <a:cxnLst/>
              <a:rect l="l" t="t" r="r" b="b"/>
              <a:pathLst>
                <a:path w="6661764" h="1317126">
                  <a:moveTo>
                    <a:pt x="0" y="0"/>
                  </a:moveTo>
                  <a:lnTo>
                    <a:pt x="6661764" y="0"/>
                  </a:lnTo>
                  <a:lnTo>
                    <a:pt x="6661764" y="1317126"/>
                  </a:lnTo>
                  <a:lnTo>
                    <a:pt x="0" y="1317126"/>
                  </a:lnTo>
                  <a:close/>
                </a:path>
              </a:pathLst>
            </a:custGeom>
            <a:solidFill>
              <a:srgbClr val="203965"/>
            </a:solidFill>
          </p:spPr>
          <p:txBody>
            <a:bodyPr/>
            <a:lstStyle/>
            <a:p>
              <a:endParaRPr lang="en-US" sz="1200"/>
            </a:p>
          </p:txBody>
        </p:sp>
      </p:grpSp>
      <p:sp>
        <p:nvSpPr>
          <p:cNvPr id="5" name="AutoShape 5"/>
          <p:cNvSpPr/>
          <p:nvPr/>
        </p:nvSpPr>
        <p:spPr>
          <a:xfrm>
            <a:off x="685800" y="1664197"/>
            <a:ext cx="836140" cy="0"/>
          </a:xfrm>
          <a:prstGeom prst="line">
            <a:avLst/>
          </a:prstGeom>
          <a:ln w="38100" cap="flat">
            <a:solidFill>
              <a:srgbClr val="FEBF0E"/>
            </a:solidFill>
            <a:prstDash val="solid"/>
            <a:headEnd type="none" w="sm" len="sm"/>
            <a:tailEnd type="none" w="sm" len="sm"/>
          </a:ln>
        </p:spPr>
        <p:txBody>
          <a:bodyPr/>
          <a:lstStyle/>
          <a:p>
            <a:endParaRPr lang="en-US" sz="1200"/>
          </a:p>
        </p:txBody>
      </p:sp>
      <p:grpSp>
        <p:nvGrpSpPr>
          <p:cNvPr id="6" name="Group 6"/>
          <p:cNvGrpSpPr>
            <a:grpSpLocks noChangeAspect="1"/>
          </p:cNvGrpSpPr>
          <p:nvPr/>
        </p:nvGrpSpPr>
        <p:grpSpPr>
          <a:xfrm>
            <a:off x="8194040" y="1628198"/>
            <a:ext cx="1557626" cy="1557626"/>
            <a:chOff x="0" y="0"/>
            <a:chExt cx="6350000" cy="6350000"/>
          </a:xfrm>
        </p:grpSpPr>
        <p:sp>
          <p:nvSpPr>
            <p:cNvPr id="7" name="Freeform 7"/>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EBF0E"/>
            </a:solidFill>
            <a:ln w="12700">
              <a:solidFill>
                <a:srgbClr val="000000"/>
              </a:solidFill>
            </a:ln>
          </p:spPr>
          <p:txBody>
            <a:bodyPr/>
            <a:lstStyle/>
            <a:p>
              <a:endParaRPr lang="en-US" sz="1200"/>
            </a:p>
          </p:txBody>
        </p:sp>
        <p:sp>
          <p:nvSpPr>
            <p:cNvPr id="8" name="Freeform 8"/>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grpSp>
        <p:nvGrpSpPr>
          <p:cNvPr id="9" name="Group 9"/>
          <p:cNvGrpSpPr>
            <a:grpSpLocks noChangeAspect="1"/>
          </p:cNvGrpSpPr>
          <p:nvPr/>
        </p:nvGrpSpPr>
        <p:grpSpPr>
          <a:xfrm>
            <a:off x="9948574" y="1628198"/>
            <a:ext cx="1557626" cy="1557626"/>
            <a:chOff x="0" y="0"/>
            <a:chExt cx="6350000" cy="6350000"/>
          </a:xfrm>
        </p:grpSpPr>
        <p:sp>
          <p:nvSpPr>
            <p:cNvPr id="10" name="Freeform 10"/>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EBF0E"/>
            </a:solidFill>
            <a:ln w="12700">
              <a:solidFill>
                <a:srgbClr val="000000"/>
              </a:solidFill>
            </a:ln>
          </p:spPr>
          <p:txBody>
            <a:bodyPr/>
            <a:lstStyle/>
            <a:p>
              <a:endParaRPr lang="en-US" sz="1200"/>
            </a:p>
          </p:txBody>
        </p:sp>
        <p:sp>
          <p:nvSpPr>
            <p:cNvPr id="11" name="Freeform 11"/>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grpSp>
        <p:nvGrpSpPr>
          <p:cNvPr id="12" name="Group 12"/>
          <p:cNvGrpSpPr>
            <a:grpSpLocks noChangeAspect="1"/>
          </p:cNvGrpSpPr>
          <p:nvPr/>
        </p:nvGrpSpPr>
        <p:grpSpPr>
          <a:xfrm>
            <a:off x="6439506" y="1632564"/>
            <a:ext cx="1557626" cy="1557626"/>
            <a:chOff x="0" y="0"/>
            <a:chExt cx="6350000" cy="6350000"/>
          </a:xfrm>
        </p:grpSpPr>
        <p:sp>
          <p:nvSpPr>
            <p:cNvPr id="13" name="Freeform 13"/>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EBF0E"/>
            </a:solidFill>
            <a:ln w="12700">
              <a:solidFill>
                <a:srgbClr val="000000"/>
              </a:solidFill>
            </a:ln>
          </p:spPr>
          <p:txBody>
            <a:bodyPr/>
            <a:lstStyle/>
            <a:p>
              <a:endParaRPr lang="en-US" sz="1200"/>
            </a:p>
          </p:txBody>
        </p:sp>
        <p:sp>
          <p:nvSpPr>
            <p:cNvPr id="14" name="Freeform 14"/>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5" name="Freeform 15"/>
          <p:cNvSpPr/>
          <p:nvPr/>
        </p:nvSpPr>
        <p:spPr>
          <a:xfrm>
            <a:off x="6674860" y="1898198"/>
            <a:ext cx="1086917" cy="1017626"/>
          </a:xfrm>
          <a:custGeom>
            <a:avLst/>
            <a:gdLst/>
            <a:ahLst/>
            <a:cxnLst/>
            <a:rect l="l" t="t" r="r" b="b"/>
            <a:pathLst>
              <a:path w="1630376" h="1526439">
                <a:moveTo>
                  <a:pt x="0" y="0"/>
                </a:moveTo>
                <a:lnTo>
                  <a:pt x="1630376" y="0"/>
                </a:lnTo>
                <a:lnTo>
                  <a:pt x="1630376" y="1526439"/>
                </a:lnTo>
                <a:lnTo>
                  <a:pt x="0" y="15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6" name="TextBox 16"/>
          <p:cNvSpPr txBox="1"/>
          <p:nvPr/>
        </p:nvSpPr>
        <p:spPr>
          <a:xfrm>
            <a:off x="685800" y="974149"/>
            <a:ext cx="3135429" cy="598369"/>
          </a:xfrm>
          <a:prstGeom prst="rect">
            <a:avLst/>
          </a:prstGeom>
        </p:spPr>
        <p:txBody>
          <a:bodyPr wrap="square" lIns="0" tIns="0" rIns="0" bIns="0" rtlCol="0" anchor="t">
            <a:spAutoFit/>
          </a:bodyPr>
          <a:lstStyle/>
          <a:p>
            <a:pPr>
              <a:lnSpc>
                <a:spcPts val="4400"/>
              </a:lnSpc>
            </a:pPr>
            <a:r>
              <a:rPr lang="en-US" sz="6000" dirty="0">
                <a:solidFill>
                  <a:srgbClr val="FFFFFF"/>
                </a:solidFill>
                <a:latin typeface="Arial"/>
              </a:rPr>
              <a:t>Agenda</a:t>
            </a:r>
          </a:p>
        </p:txBody>
      </p:sp>
      <p:sp>
        <p:nvSpPr>
          <p:cNvPr id="17" name="TextBox 17"/>
          <p:cNvSpPr txBox="1"/>
          <p:nvPr/>
        </p:nvSpPr>
        <p:spPr>
          <a:xfrm>
            <a:off x="921155" y="3190190"/>
            <a:ext cx="7075977" cy="2215991"/>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2400" dirty="0">
                <a:solidFill>
                  <a:srgbClr val="203965"/>
                </a:solidFill>
                <a:latin typeface="Arial" panose="020B0604020202020204" pitchFamily="34" charset="0"/>
                <a:cs typeface="Arial" panose="020B0604020202020204" pitchFamily="34" charset="0"/>
              </a:rPr>
              <a:t>Definitions</a:t>
            </a:r>
          </a:p>
          <a:p>
            <a:pPr marL="457200" indent="-457200">
              <a:buFont typeface="Arial" panose="020B0604020202020204" pitchFamily="34" charset="0"/>
              <a:buChar char="•"/>
            </a:pPr>
            <a:r>
              <a:rPr lang="en-US" sz="2400" dirty="0">
                <a:solidFill>
                  <a:srgbClr val="203965"/>
                </a:solidFill>
                <a:latin typeface="Arial" panose="020B0604020202020204" pitchFamily="34" charset="0"/>
                <a:cs typeface="Arial" panose="020B0604020202020204" pitchFamily="34" charset="0"/>
              </a:rPr>
              <a:t>Standard of Evidence</a:t>
            </a:r>
          </a:p>
          <a:p>
            <a:pPr marL="457200" indent="-457200">
              <a:buFont typeface="Arial" panose="020B0604020202020204" pitchFamily="34" charset="0"/>
              <a:buChar char="•"/>
            </a:pPr>
            <a:r>
              <a:rPr lang="en-US" sz="2400" dirty="0">
                <a:solidFill>
                  <a:srgbClr val="203965"/>
                </a:solidFill>
                <a:latin typeface="Arial" panose="020B0604020202020204" pitchFamily="34" charset="0"/>
                <a:cs typeface="Arial" panose="020B0604020202020204" pitchFamily="34" charset="0"/>
              </a:rPr>
              <a:t>Role of Advisor </a:t>
            </a:r>
          </a:p>
          <a:p>
            <a:pPr marL="457200" indent="-457200">
              <a:buFont typeface="Arial" panose="020B0604020202020204" pitchFamily="34" charset="0"/>
              <a:buChar char="•"/>
            </a:pPr>
            <a:r>
              <a:rPr lang="en-US" sz="2400" dirty="0">
                <a:solidFill>
                  <a:srgbClr val="203965"/>
                </a:solidFill>
                <a:latin typeface="Arial" panose="020B0604020202020204" pitchFamily="34" charset="0"/>
                <a:cs typeface="Arial" panose="020B0604020202020204" pitchFamily="34" charset="0"/>
              </a:rPr>
              <a:t>Investigative Process</a:t>
            </a:r>
          </a:p>
          <a:p>
            <a:pPr marL="457200" indent="-457200">
              <a:buFont typeface="Arial" panose="020B0604020202020204" pitchFamily="34" charset="0"/>
              <a:buChar char="•"/>
            </a:pPr>
            <a:r>
              <a:rPr lang="en-US" sz="2400" dirty="0">
                <a:solidFill>
                  <a:srgbClr val="203965"/>
                </a:solidFill>
                <a:latin typeface="Arial" panose="020B0604020202020204" pitchFamily="34" charset="0"/>
                <a:cs typeface="Arial" panose="020B0604020202020204" pitchFamily="34" charset="0"/>
              </a:rPr>
              <a:t>Live Hearing</a:t>
            </a:r>
          </a:p>
          <a:p>
            <a:pPr marL="457200" indent="-457200">
              <a:buFont typeface="Arial" panose="020B0604020202020204" pitchFamily="34" charset="0"/>
              <a:buChar char="•"/>
            </a:pPr>
            <a:r>
              <a:rPr lang="en-US" sz="2400" dirty="0">
                <a:solidFill>
                  <a:srgbClr val="203965"/>
                </a:solidFill>
                <a:latin typeface="Arial" panose="020B0604020202020204" pitchFamily="34" charset="0"/>
                <a:cs typeface="Arial" panose="020B0604020202020204" pitchFamily="34" charset="0"/>
              </a:rPr>
              <a:t>Appeal  </a:t>
            </a:r>
          </a:p>
        </p:txBody>
      </p:sp>
      <p:sp>
        <p:nvSpPr>
          <p:cNvPr id="18" name="Freeform 18"/>
          <p:cNvSpPr/>
          <p:nvPr/>
        </p:nvSpPr>
        <p:spPr>
          <a:xfrm>
            <a:off x="10183466" y="1902564"/>
            <a:ext cx="1086917" cy="1017626"/>
          </a:xfrm>
          <a:custGeom>
            <a:avLst/>
            <a:gdLst/>
            <a:ahLst/>
            <a:cxnLst/>
            <a:rect l="l" t="t" r="r" b="b"/>
            <a:pathLst>
              <a:path w="1630376" h="1526439">
                <a:moveTo>
                  <a:pt x="0" y="0"/>
                </a:moveTo>
                <a:lnTo>
                  <a:pt x="1630376" y="0"/>
                </a:lnTo>
                <a:lnTo>
                  <a:pt x="1630376" y="1526439"/>
                </a:lnTo>
                <a:lnTo>
                  <a:pt x="0" y="15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9" name="Freeform 19"/>
          <p:cNvSpPr/>
          <p:nvPr/>
        </p:nvSpPr>
        <p:spPr>
          <a:xfrm>
            <a:off x="8429394" y="1902564"/>
            <a:ext cx="1086917" cy="1017626"/>
          </a:xfrm>
          <a:custGeom>
            <a:avLst/>
            <a:gdLst/>
            <a:ahLst/>
            <a:cxnLst/>
            <a:rect l="l" t="t" r="r" b="b"/>
            <a:pathLst>
              <a:path w="1630376" h="1526439">
                <a:moveTo>
                  <a:pt x="0" y="0"/>
                </a:moveTo>
                <a:lnTo>
                  <a:pt x="1630376" y="0"/>
                </a:lnTo>
                <a:lnTo>
                  <a:pt x="1630376" y="1526439"/>
                </a:lnTo>
                <a:lnTo>
                  <a:pt x="0" y="15264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358486" y="200579"/>
            <a:ext cx="8465468"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Informal Resolution  - </a:t>
            </a:r>
            <a:br>
              <a:rPr lang="en-US" sz="6000" dirty="0">
                <a:solidFill>
                  <a:srgbClr val="203965"/>
                </a:solidFill>
                <a:latin typeface="Arial" panose="020B0604020202020204" pitchFamily="34" charset="0"/>
                <a:cs typeface="Arial" panose="020B0604020202020204" pitchFamily="34" charset="0"/>
              </a:rPr>
            </a:br>
            <a:r>
              <a:rPr lang="en-US" sz="6000" dirty="0">
                <a:solidFill>
                  <a:srgbClr val="203965"/>
                </a:solidFill>
                <a:latin typeface="Arial" panose="020B0604020202020204" pitchFamily="34" charset="0"/>
                <a:cs typeface="Arial" panose="020B0604020202020204" pitchFamily="34" charset="0"/>
              </a:rPr>
              <a:t>Not Permitted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249635" y="2435852"/>
            <a:ext cx="8815105" cy="3633493"/>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A recipient may not require as a condition of enrollment or continuing enrollment, or employment or continuing employment, or enjoyment of any other right, waiver of the right to an investigation and adjudication of formal complaints. . . Similarly, a recipient may not require the parties to participate in an informal resolution process under this section and may not offer an informal resolution process unless a formal complaint is filed.” </a:t>
            </a:r>
          </a:p>
          <a:p>
            <a:pPr lvl="1"/>
            <a:r>
              <a:rPr lang="en-US" dirty="0">
                <a:solidFill>
                  <a:srgbClr val="203965"/>
                </a:solidFill>
                <a:latin typeface="Arial" panose="020B0604020202020204" pitchFamily="34" charset="0"/>
                <a:cs typeface="Arial" panose="020B0604020202020204" pitchFamily="34" charset="0"/>
              </a:rPr>
              <a:t>Sec. 106.45 (b)(9) </a:t>
            </a:r>
          </a:p>
        </p:txBody>
      </p:sp>
      <p:grpSp>
        <p:nvGrpSpPr>
          <p:cNvPr id="4" name="Group 5">
            <a:extLst>
              <a:ext uri="{FF2B5EF4-FFF2-40B4-BE49-F238E27FC236}">
                <a16:creationId xmlns:a16="http://schemas.microsoft.com/office/drawing/2014/main" id="{F1E05C62-95E6-E246-B629-7ED31BC5F64D}"/>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F039EC92-2E41-A0F9-42DF-0B5C04BDF581}"/>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5C061E18-8624-6E24-41BD-94A9550B4BEC}"/>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BDA2F352-BF61-6F58-5D4B-BC0849740C63}"/>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FBC503F0-3C72-D524-18FB-A83EDBB3ABB4}"/>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71AE3AB3-05E1-DC1C-623E-1A6075642C2B}"/>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057390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358486" y="188580"/>
            <a:ext cx="8465468"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Informal Resolution  - Not Permitted (cont.)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254094" y="2531306"/>
            <a:ext cx="8674252" cy="3326570"/>
          </a:xfrm>
        </p:spPr>
        <p:txBody>
          <a:bodyPr>
            <a:noAutofit/>
          </a:bodyPr>
          <a:lstStyle/>
          <a:p>
            <a:pPr marL="0" indent="0">
              <a:buNone/>
            </a:pPr>
            <a:r>
              <a:rPr lang="en-US" sz="2400" dirty="0">
                <a:solidFill>
                  <a:srgbClr val="203965"/>
                </a:solidFill>
                <a:latin typeface="Arial" panose="020B0604020202020204" pitchFamily="34" charset="0"/>
                <a:ea typeface="Times New Roman" panose="02020603050405020304" pitchFamily="18" charset="0"/>
                <a:cs typeface="Arial" panose="020B0604020202020204" pitchFamily="34" charset="0"/>
              </a:rPr>
              <a:t>“A</a:t>
            </a:r>
            <a:r>
              <a:rPr lang="en-US" sz="2400"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 recipient may offer an informal resolution process to resolve sexual harassment allegations as between two employees.”</a:t>
            </a:r>
          </a:p>
          <a:p>
            <a:pPr lvl="1"/>
            <a:r>
              <a:rPr lang="en-US" dirty="0">
                <a:solidFill>
                  <a:srgbClr val="203965"/>
                </a:solidFill>
                <a:latin typeface="Arial" panose="020B0604020202020204" pitchFamily="34" charset="0"/>
                <a:ea typeface="Times New Roman" panose="02020603050405020304" pitchFamily="18" charset="0"/>
                <a:cs typeface="Arial" panose="020B0604020202020204" pitchFamily="34" charset="0"/>
              </a:rPr>
              <a:t>Sec. 106.45(b)(9)</a:t>
            </a:r>
            <a:endParaRPr lang="en-US" dirty="0">
              <a:solidFill>
                <a:srgbClr val="203965"/>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400" dirty="0">
                <a:solidFill>
                  <a:srgbClr val="203965"/>
                </a:solidFill>
                <a:latin typeface="Arial" panose="020B0604020202020204" pitchFamily="34" charset="0"/>
                <a:ea typeface="Times New Roman" panose="02020603050405020304" pitchFamily="18" charset="0"/>
                <a:cs typeface="Arial" panose="020B0604020202020204" pitchFamily="34" charset="0"/>
              </a:rPr>
              <a:t>“C</a:t>
            </a:r>
            <a:r>
              <a:rPr lang="en-US" sz="2400"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annot offer or facilitate an informal resolution process to resolve allegations that an employee sexually harassed a student.”</a:t>
            </a:r>
          </a:p>
          <a:p>
            <a:pPr lvl="1"/>
            <a:r>
              <a:rPr lang="en-US"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85 Fed. Reg. 30402 (May 19, 2020)</a:t>
            </a:r>
            <a:endParaRPr lang="en-US" dirty="0">
              <a:solidFill>
                <a:srgbClr val="203965"/>
              </a:solidFill>
              <a:latin typeface="Arial" panose="020B0604020202020204" pitchFamily="34" charset="0"/>
              <a:cs typeface="Arial" panose="020B0604020202020204" pitchFamily="34" charset="0"/>
            </a:endParaRPr>
          </a:p>
          <a:p>
            <a:pPr marL="0" indent="0">
              <a:buNone/>
            </a:pPr>
            <a:endParaRPr lang="en-US" sz="2400" dirty="0">
              <a:solidFill>
                <a:srgbClr val="203965"/>
              </a:solidFill>
              <a:latin typeface="Arial" panose="020B0604020202020204" pitchFamily="34" charset="0"/>
              <a:cs typeface="Arial" panose="020B0604020202020204" pitchFamily="34" charset="0"/>
            </a:endParaRPr>
          </a:p>
        </p:txBody>
      </p:sp>
      <p:grpSp>
        <p:nvGrpSpPr>
          <p:cNvPr id="4" name="Group 5">
            <a:extLst>
              <a:ext uri="{FF2B5EF4-FFF2-40B4-BE49-F238E27FC236}">
                <a16:creationId xmlns:a16="http://schemas.microsoft.com/office/drawing/2014/main" id="{BFAA335C-97FC-9053-B63A-2BC35362F546}"/>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C4F4BBDC-988E-559C-E00E-ED26A84A8D94}"/>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DDE2F4E1-948A-2591-19AE-997B749E5802}"/>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72B3C58F-23A8-6516-E655-283C8EEB0BD6}"/>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64A6A249-C8F5-278A-11E5-3DA5298DF7CA}"/>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FCAAD8DB-6058-951E-DB12-8F5D1C52E34B}"/>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361095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3176456" y="188580"/>
            <a:ext cx="6625542" cy="1676603"/>
          </a:xfrm>
        </p:spPr>
        <p:txBody>
          <a:bodyPr>
            <a:noAutofit/>
          </a:bodyPr>
          <a:lstStyle/>
          <a:p>
            <a:r>
              <a:rPr lang="en-US" sz="6000" dirty="0">
                <a:solidFill>
                  <a:srgbClr val="203965"/>
                </a:solidFill>
                <a:latin typeface="Arial" panose="020B0604020202020204" pitchFamily="34" charset="0"/>
                <a:cs typeface="Arial" panose="020B0604020202020204" pitchFamily="34" charset="0"/>
              </a:rPr>
              <a:t>Formal Resolution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405345" y="2597778"/>
            <a:ext cx="7582549" cy="1278898"/>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Full investigation process </a:t>
            </a:r>
          </a:p>
        </p:txBody>
      </p:sp>
      <p:grpSp>
        <p:nvGrpSpPr>
          <p:cNvPr id="4" name="Group 5">
            <a:extLst>
              <a:ext uri="{FF2B5EF4-FFF2-40B4-BE49-F238E27FC236}">
                <a16:creationId xmlns:a16="http://schemas.microsoft.com/office/drawing/2014/main" id="{B5254DC1-0791-1AB0-6651-A98681EE0642}"/>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AB86DDC5-B4FB-7527-01A9-3B23EFCC95E0}"/>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63100D36-56F2-486B-3920-A3502F70536A}"/>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365FA78A-0B3A-8B1F-2F9D-99AE943CE372}"/>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F76B0BF5-FB7A-3AF6-882A-C4CDA8F5FC0A}"/>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F25C121C-5D46-ECE8-7E52-F357C0DA74AA}"/>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423774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889933" y="188580"/>
            <a:ext cx="7235142"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Inspect and Review Evidence</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162175" y="2514370"/>
            <a:ext cx="9029700" cy="3324456"/>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“Provide both parties an equal opportunity to inspect and review any evidence obtained as part of the investigation that is directly related to the allegations raised in a formal complaint, including the evidence upon which the recipient does not intend to rely in reaching a determination regarding responsibility and inculpatory or exculpatory evidence whether obtained from a party or other source.”</a:t>
            </a:r>
          </a:p>
          <a:p>
            <a:pPr lvl="1"/>
            <a:r>
              <a:rPr lang="en-US" dirty="0">
                <a:solidFill>
                  <a:srgbClr val="203965"/>
                </a:solidFill>
                <a:latin typeface="Arial" panose="020B0604020202020204" pitchFamily="34" charset="0"/>
                <a:cs typeface="Arial" panose="020B0604020202020204" pitchFamily="34" charset="0"/>
              </a:rPr>
              <a:t>Sec. 106.45 (b)(3)(vi) </a:t>
            </a:r>
          </a:p>
        </p:txBody>
      </p:sp>
      <p:grpSp>
        <p:nvGrpSpPr>
          <p:cNvPr id="4" name="Group 5">
            <a:extLst>
              <a:ext uri="{FF2B5EF4-FFF2-40B4-BE49-F238E27FC236}">
                <a16:creationId xmlns:a16="http://schemas.microsoft.com/office/drawing/2014/main" id="{A23E3384-41B7-0B5A-3188-B44C5E81915A}"/>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997719C7-991E-8CD4-9195-32D40FF96601}"/>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730FDD1B-4A6F-4AE2-1898-E98A8F30A65E}"/>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35300907-0B52-E643-D60D-FE4340ACDEE3}"/>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EAD83936-8BFF-F5EB-6CEB-127549DC9027}"/>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5471B65D-1D66-F525-67BC-66434336BBE0}"/>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544086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940392" y="385873"/>
            <a:ext cx="6784634" cy="1299274"/>
          </a:xfrm>
        </p:spPr>
        <p:txBody>
          <a:bodyPr>
            <a:noAutofit/>
          </a:bodyPr>
          <a:lstStyle/>
          <a:p>
            <a:r>
              <a:rPr lang="en-US" sz="6000" dirty="0">
                <a:solidFill>
                  <a:srgbClr val="203965"/>
                </a:solidFill>
                <a:latin typeface="Arial" panose="020B0604020202020204" pitchFamily="34" charset="0"/>
                <a:cs typeface="Arial" panose="020B0604020202020204" pitchFamily="34" charset="0"/>
              </a:rPr>
              <a:t>Preliminary Report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190749" y="2517512"/>
            <a:ext cx="8848725" cy="2965976"/>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“Prior to completion of the investigative report, the recipient must send to each party and the party’s advisor, if any, the evidence subject to inspection and review in an electronic format or a hard copy, and the parties must have at least 10 days to submit a written response, which the investigator will consider prior to completion of the investigative report.” </a:t>
            </a:r>
          </a:p>
          <a:p>
            <a:pPr lvl="1"/>
            <a:r>
              <a:rPr lang="en-US" dirty="0">
                <a:solidFill>
                  <a:srgbClr val="203965"/>
                </a:solidFill>
                <a:latin typeface="Arial" panose="020B0604020202020204" pitchFamily="34" charset="0"/>
                <a:cs typeface="Arial" panose="020B0604020202020204" pitchFamily="34" charset="0"/>
              </a:rPr>
              <a:t>Sec. 106.45 (b)(3)(vi) </a:t>
            </a:r>
          </a:p>
        </p:txBody>
      </p:sp>
      <p:grpSp>
        <p:nvGrpSpPr>
          <p:cNvPr id="4" name="Group 5">
            <a:extLst>
              <a:ext uri="{FF2B5EF4-FFF2-40B4-BE49-F238E27FC236}">
                <a16:creationId xmlns:a16="http://schemas.microsoft.com/office/drawing/2014/main" id="{6F1F4D2D-8ADA-ACC5-96C5-BC0BE55C4A10}"/>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D6996697-3170-B40E-F951-DF7DEE6311F5}"/>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A35754A1-4105-F456-06F1-09D4268ED0A9}"/>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2718DB05-6F4C-021E-6D6D-D3916E9B31B1}"/>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6628298E-1620-7A10-EA6E-09535EC94038}"/>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7AB4B44F-33BF-E99B-8BDB-12B27074ADFD}"/>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2414168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733675" y="447675"/>
            <a:ext cx="7086517" cy="1202901"/>
          </a:xfrm>
        </p:spPr>
        <p:txBody>
          <a:bodyPr>
            <a:noAutofit/>
          </a:bodyPr>
          <a:lstStyle/>
          <a:p>
            <a:r>
              <a:rPr lang="en-US" sz="6000" dirty="0">
                <a:solidFill>
                  <a:srgbClr val="203965"/>
                </a:solidFill>
                <a:latin typeface="Arial" panose="020B0604020202020204" pitchFamily="34" charset="0"/>
                <a:cs typeface="Arial" panose="020B0604020202020204" pitchFamily="34" charset="0"/>
              </a:rPr>
              <a:t>Investigation Report</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171699" y="2267794"/>
            <a:ext cx="8829675" cy="2904281"/>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“Create an investigative report that fairly summarizes relevant evidence and, at least 10 days prior to a hearing or other time of determination regarding responsibility, send to each party and the party’s advisor, if any, the investigative report in an electronic format or a hard copy, for their review and written response.”</a:t>
            </a:r>
          </a:p>
          <a:p>
            <a:pPr lvl="1"/>
            <a:r>
              <a:rPr lang="en-US" dirty="0">
                <a:solidFill>
                  <a:srgbClr val="203965"/>
                </a:solidFill>
                <a:latin typeface="Arial" panose="020B0604020202020204" pitchFamily="34" charset="0"/>
                <a:cs typeface="Arial" panose="020B0604020202020204" pitchFamily="34" charset="0"/>
              </a:rPr>
              <a:t>Sec. 106.45 (b)(3)(vii) </a:t>
            </a:r>
          </a:p>
        </p:txBody>
      </p:sp>
      <p:grpSp>
        <p:nvGrpSpPr>
          <p:cNvPr id="4" name="Group 5">
            <a:extLst>
              <a:ext uri="{FF2B5EF4-FFF2-40B4-BE49-F238E27FC236}">
                <a16:creationId xmlns:a16="http://schemas.microsoft.com/office/drawing/2014/main" id="{A6940448-6791-3B68-DF0B-4DCD27ABC52B}"/>
              </a:ext>
            </a:extLst>
          </p:cNvPr>
          <p:cNvGrpSpPr/>
          <p:nvPr/>
        </p:nvGrpSpPr>
        <p:grpSpPr>
          <a:xfrm>
            <a:off x="0" y="1143000"/>
            <a:ext cx="1727200" cy="5715000"/>
            <a:chOff x="0" y="0"/>
            <a:chExt cx="1041697" cy="2171962"/>
          </a:xfrm>
        </p:grpSpPr>
        <p:sp>
          <p:nvSpPr>
            <p:cNvPr id="5" name="Freeform 6">
              <a:extLst>
                <a:ext uri="{FF2B5EF4-FFF2-40B4-BE49-F238E27FC236}">
                  <a16:creationId xmlns:a16="http://schemas.microsoft.com/office/drawing/2014/main" id="{7420CA4E-1CF3-FDCF-7945-9D2F5AA46B1D}"/>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6" name="Group 8">
            <a:extLst>
              <a:ext uri="{FF2B5EF4-FFF2-40B4-BE49-F238E27FC236}">
                <a16:creationId xmlns:a16="http://schemas.microsoft.com/office/drawing/2014/main" id="{A870DC84-FACC-0AAC-B0A4-71AAFB0974CF}"/>
              </a:ext>
            </a:extLst>
          </p:cNvPr>
          <p:cNvGrpSpPr>
            <a:grpSpLocks noChangeAspect="1"/>
          </p:cNvGrpSpPr>
          <p:nvPr/>
        </p:nvGrpSpPr>
        <p:grpSpPr>
          <a:xfrm>
            <a:off x="400430" y="158051"/>
            <a:ext cx="1557626" cy="1557626"/>
            <a:chOff x="0" y="0"/>
            <a:chExt cx="6350000" cy="6350000"/>
          </a:xfrm>
        </p:grpSpPr>
        <p:sp>
          <p:nvSpPr>
            <p:cNvPr id="7" name="Freeform 9">
              <a:extLst>
                <a:ext uri="{FF2B5EF4-FFF2-40B4-BE49-F238E27FC236}">
                  <a16:creationId xmlns:a16="http://schemas.microsoft.com/office/drawing/2014/main" id="{D88E8EE6-B1F3-1004-6F10-7CFFCADF5EC1}"/>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8" name="Freeform 10">
              <a:extLst>
                <a:ext uri="{FF2B5EF4-FFF2-40B4-BE49-F238E27FC236}">
                  <a16:creationId xmlns:a16="http://schemas.microsoft.com/office/drawing/2014/main" id="{F83ACB6E-50E7-03D8-AE38-9CA9874EA359}"/>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8">
            <a:extLst>
              <a:ext uri="{FF2B5EF4-FFF2-40B4-BE49-F238E27FC236}">
                <a16:creationId xmlns:a16="http://schemas.microsoft.com/office/drawing/2014/main" id="{01379505-D74C-B0C3-496D-13DBF19F74FB}"/>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348617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661603" y="195354"/>
            <a:ext cx="7225348"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Non-Disclosure Agreement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171700" y="2415009"/>
            <a:ext cx="8915400" cy="3170981"/>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“NDAs Permitted: [R]</a:t>
            </a:r>
            <a:r>
              <a:rPr lang="en-US" sz="2400" dirty="0" err="1">
                <a:solidFill>
                  <a:srgbClr val="203965"/>
                </a:solidFill>
                <a:latin typeface="Arial" panose="020B0604020202020204" pitchFamily="34" charset="0"/>
                <a:cs typeface="Arial" panose="020B0604020202020204" pitchFamily="34" charset="0"/>
              </a:rPr>
              <a:t>ecipients</a:t>
            </a:r>
            <a:r>
              <a:rPr lang="en-US" sz="2400" dirty="0">
                <a:solidFill>
                  <a:srgbClr val="203965"/>
                </a:solidFill>
                <a:latin typeface="Arial" panose="020B0604020202020204" pitchFamily="34" charset="0"/>
                <a:cs typeface="Arial" panose="020B0604020202020204" pitchFamily="34" charset="0"/>
              </a:rPr>
              <a:t> may impose on the parties and party advisors restrictions or require a non-disclosure agreement not to disseminate any of the evidence subject to inspection and review. “</a:t>
            </a:r>
          </a:p>
          <a:p>
            <a:pPr lvl="1"/>
            <a:r>
              <a:rPr lang="en-US" dirty="0">
                <a:solidFill>
                  <a:srgbClr val="203965"/>
                </a:solidFill>
                <a:latin typeface="Arial" panose="020B0604020202020204" pitchFamily="34" charset="0"/>
                <a:cs typeface="Arial" panose="020B0604020202020204" pitchFamily="34" charset="0"/>
              </a:rPr>
              <a:t>Title IX Reg; Pages 1019, 1449, 1483 , 1496 (May 6, 2020 DoE website)</a:t>
            </a:r>
          </a:p>
          <a:p>
            <a:pPr lvl="1"/>
            <a:r>
              <a:rPr lang="en-US" dirty="0">
                <a:solidFill>
                  <a:srgbClr val="203965"/>
                </a:solidFill>
                <a:latin typeface="Arial" panose="020B0604020202020204" pitchFamily="34" charset="0"/>
                <a:cs typeface="Arial" panose="020B0604020202020204" pitchFamily="34" charset="0"/>
              </a:rPr>
              <a:t> 85 Fed. Reg 30026, 30435 (May 19, 2020) </a:t>
            </a:r>
          </a:p>
          <a:p>
            <a:pPr marL="0" indent="0">
              <a:buNone/>
            </a:pPr>
            <a:r>
              <a:rPr lang="en-US" sz="2400" dirty="0">
                <a:solidFill>
                  <a:srgbClr val="203965"/>
                </a:solidFill>
                <a:latin typeface="Arial" panose="020B0604020202020204" pitchFamily="34" charset="0"/>
                <a:cs typeface="Arial" panose="020B0604020202020204" pitchFamily="34" charset="0"/>
              </a:rPr>
              <a:t> </a:t>
            </a:r>
          </a:p>
          <a:p>
            <a:pPr marL="0" indent="0">
              <a:buNone/>
            </a:pPr>
            <a:endParaRPr lang="en-US" sz="2400" dirty="0">
              <a:solidFill>
                <a:srgbClr val="203965"/>
              </a:solidFill>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78774B8E-0EFD-1DF0-37BD-C2E3FA290818}"/>
              </a:ext>
            </a:extLst>
          </p:cNvPr>
          <p:cNvGrpSpPr/>
          <p:nvPr/>
        </p:nvGrpSpPr>
        <p:grpSpPr>
          <a:xfrm>
            <a:off x="0" y="1143000"/>
            <a:ext cx="1727200" cy="5715000"/>
            <a:chOff x="0" y="0"/>
            <a:chExt cx="1041697" cy="2171962"/>
          </a:xfrm>
        </p:grpSpPr>
        <p:sp>
          <p:nvSpPr>
            <p:cNvPr id="6" name="Freeform 6">
              <a:extLst>
                <a:ext uri="{FF2B5EF4-FFF2-40B4-BE49-F238E27FC236}">
                  <a16:creationId xmlns:a16="http://schemas.microsoft.com/office/drawing/2014/main" id="{F2C743E8-1AEF-1B7D-9983-BBD3387A7F08}"/>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7" name="Group 8">
            <a:extLst>
              <a:ext uri="{FF2B5EF4-FFF2-40B4-BE49-F238E27FC236}">
                <a16:creationId xmlns:a16="http://schemas.microsoft.com/office/drawing/2014/main" id="{5748E7C5-B926-1BF3-7705-8AB546031383}"/>
              </a:ext>
            </a:extLst>
          </p:cNvPr>
          <p:cNvGrpSpPr>
            <a:grpSpLocks noChangeAspect="1"/>
          </p:cNvGrpSpPr>
          <p:nvPr/>
        </p:nvGrpSpPr>
        <p:grpSpPr>
          <a:xfrm>
            <a:off x="400430" y="158051"/>
            <a:ext cx="1557626" cy="1557626"/>
            <a:chOff x="0" y="0"/>
            <a:chExt cx="6350000" cy="6350000"/>
          </a:xfrm>
        </p:grpSpPr>
        <p:sp>
          <p:nvSpPr>
            <p:cNvPr id="8" name="Freeform 9">
              <a:extLst>
                <a:ext uri="{FF2B5EF4-FFF2-40B4-BE49-F238E27FC236}">
                  <a16:creationId xmlns:a16="http://schemas.microsoft.com/office/drawing/2014/main" id="{5DA5E9C5-49CB-4A34-1D4D-7E93BFB7F350}"/>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9" name="Freeform 10">
              <a:extLst>
                <a:ext uri="{FF2B5EF4-FFF2-40B4-BE49-F238E27FC236}">
                  <a16:creationId xmlns:a16="http://schemas.microsoft.com/office/drawing/2014/main" id="{60C6623E-3F7E-C833-70DB-B94894E2C8F6}"/>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0" name="Freeform 8">
            <a:extLst>
              <a:ext uri="{FF2B5EF4-FFF2-40B4-BE49-F238E27FC236}">
                <a16:creationId xmlns:a16="http://schemas.microsoft.com/office/drawing/2014/main" id="{69A6C410-D53B-B8E2-7450-FE78E3E5B0EB}"/>
              </a:ext>
            </a:extLst>
          </p:cNvPr>
          <p:cNvSpPr/>
          <p:nvPr/>
        </p:nvSpPr>
        <p:spPr>
          <a:xfrm>
            <a:off x="615001" y="419100"/>
            <a:ext cx="1042349" cy="1038225"/>
          </a:xfrm>
          <a:custGeom>
            <a:avLst/>
            <a:gdLst/>
            <a:ahLst/>
            <a:cxnLst/>
            <a:rect l="l" t="t" r="r" b="b"/>
            <a:pathLst>
              <a:path w="1833154" h="1814823">
                <a:moveTo>
                  <a:pt x="0" y="0"/>
                </a:moveTo>
                <a:lnTo>
                  <a:pt x="1833154" y="0"/>
                </a:lnTo>
                <a:lnTo>
                  <a:pt x="1833154" y="1814823"/>
                </a:lnTo>
                <a:lnTo>
                  <a:pt x="0" y="1814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348617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15" y="0"/>
            <a:ext cx="12174185" cy="2787802"/>
            <a:chOff x="0" y="0"/>
            <a:chExt cx="6661764" cy="1525497"/>
          </a:xfrm>
        </p:grpSpPr>
        <p:sp>
          <p:nvSpPr>
            <p:cNvPr id="3" name="Freeform 3"/>
            <p:cNvSpPr/>
            <p:nvPr/>
          </p:nvSpPr>
          <p:spPr>
            <a:xfrm>
              <a:off x="0" y="0"/>
              <a:ext cx="6661764" cy="1525497"/>
            </a:xfrm>
            <a:custGeom>
              <a:avLst/>
              <a:gdLst/>
              <a:ahLst/>
              <a:cxnLst/>
              <a:rect l="l" t="t" r="r" b="b"/>
              <a:pathLst>
                <a:path w="6661764" h="1525497">
                  <a:moveTo>
                    <a:pt x="0" y="0"/>
                  </a:moveTo>
                  <a:lnTo>
                    <a:pt x="6661764" y="0"/>
                  </a:lnTo>
                  <a:lnTo>
                    <a:pt x="6661764" y="1525497"/>
                  </a:lnTo>
                  <a:lnTo>
                    <a:pt x="0" y="1525497"/>
                  </a:lnTo>
                  <a:close/>
                </a:path>
              </a:pathLst>
            </a:custGeom>
            <a:solidFill>
              <a:srgbClr val="203965"/>
            </a:solidFill>
          </p:spPr>
          <p:txBody>
            <a:bodyPr/>
            <a:lstStyle/>
            <a:p>
              <a:endParaRPr lang="en-US" sz="1200"/>
            </a:p>
          </p:txBody>
        </p:sp>
      </p:grpSp>
      <p:sp>
        <p:nvSpPr>
          <p:cNvPr id="4" name="AutoShape 4"/>
          <p:cNvSpPr/>
          <p:nvPr/>
        </p:nvSpPr>
        <p:spPr>
          <a:xfrm>
            <a:off x="850578" y="1608676"/>
            <a:ext cx="836140" cy="0"/>
          </a:xfrm>
          <a:prstGeom prst="line">
            <a:avLst/>
          </a:prstGeom>
          <a:ln w="38100" cap="flat">
            <a:solidFill>
              <a:srgbClr val="FEBF0E"/>
            </a:solidFill>
            <a:prstDash val="solid"/>
            <a:headEnd type="none" w="sm" len="sm"/>
            <a:tailEnd type="none" w="sm" len="sm"/>
          </a:ln>
        </p:spPr>
        <p:txBody>
          <a:bodyPr/>
          <a:lstStyle/>
          <a:p>
            <a:endParaRPr lang="en-US" sz="1200"/>
          </a:p>
        </p:txBody>
      </p:sp>
      <p:grpSp>
        <p:nvGrpSpPr>
          <p:cNvPr id="5" name="Group 5"/>
          <p:cNvGrpSpPr>
            <a:grpSpLocks noChangeAspect="1"/>
          </p:cNvGrpSpPr>
          <p:nvPr/>
        </p:nvGrpSpPr>
        <p:grpSpPr>
          <a:xfrm>
            <a:off x="8874700" y="1670676"/>
            <a:ext cx="1920042" cy="1920042"/>
            <a:chOff x="0" y="0"/>
            <a:chExt cx="6350000" cy="6350000"/>
          </a:xfrm>
        </p:grpSpPr>
        <p:sp>
          <p:nvSpPr>
            <p:cNvPr id="6" name="Freeform 6"/>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EBF0E"/>
            </a:solidFill>
            <a:ln w="12700">
              <a:solidFill>
                <a:srgbClr val="000000"/>
              </a:solidFill>
            </a:ln>
          </p:spPr>
          <p:txBody>
            <a:bodyPr/>
            <a:lstStyle/>
            <a:p>
              <a:endParaRPr lang="en-US" sz="1200"/>
            </a:p>
          </p:txBody>
        </p:sp>
        <p:sp>
          <p:nvSpPr>
            <p:cNvPr id="7" name="Freeform 7"/>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8" name="Freeform 8"/>
          <p:cNvSpPr/>
          <p:nvPr/>
        </p:nvSpPr>
        <p:spPr>
          <a:xfrm>
            <a:off x="9285527" y="2081504"/>
            <a:ext cx="1098387" cy="1098387"/>
          </a:xfrm>
          <a:custGeom>
            <a:avLst/>
            <a:gdLst/>
            <a:ahLst/>
            <a:cxnLst/>
            <a:rect l="l" t="t" r="r" b="b"/>
            <a:pathLst>
              <a:path w="1647581" h="1647581">
                <a:moveTo>
                  <a:pt x="0" y="0"/>
                </a:moveTo>
                <a:lnTo>
                  <a:pt x="1647581" y="0"/>
                </a:lnTo>
                <a:lnTo>
                  <a:pt x="1647581" y="1647581"/>
                </a:lnTo>
                <a:lnTo>
                  <a:pt x="0" y="16475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9" name="TextBox 9"/>
          <p:cNvSpPr txBox="1"/>
          <p:nvPr/>
        </p:nvSpPr>
        <p:spPr>
          <a:xfrm>
            <a:off x="810928" y="992102"/>
            <a:ext cx="4705350" cy="598369"/>
          </a:xfrm>
          <a:prstGeom prst="rect">
            <a:avLst/>
          </a:prstGeom>
        </p:spPr>
        <p:txBody>
          <a:bodyPr wrap="square" lIns="0" tIns="0" rIns="0" bIns="0" rtlCol="0" anchor="t">
            <a:spAutoFit/>
          </a:bodyPr>
          <a:lstStyle/>
          <a:p>
            <a:pPr>
              <a:lnSpc>
                <a:spcPts val="4400"/>
              </a:lnSpc>
            </a:pPr>
            <a:r>
              <a:rPr lang="en-US" sz="6000" dirty="0">
                <a:solidFill>
                  <a:srgbClr val="FFFFFF"/>
                </a:solidFill>
                <a:latin typeface="Arial"/>
              </a:rPr>
              <a:t>Live Hearing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414445" y="494238"/>
            <a:ext cx="7034355" cy="1271875"/>
          </a:xfrm>
        </p:spPr>
        <p:txBody>
          <a:bodyPr>
            <a:noAutofit/>
          </a:bodyPr>
          <a:lstStyle/>
          <a:p>
            <a:pPr algn="ctr"/>
            <a:r>
              <a:rPr lang="en-US" sz="6000" dirty="0">
                <a:solidFill>
                  <a:srgbClr val="002060"/>
                </a:solidFill>
                <a:latin typeface="Arial" panose="020B0604020202020204" pitchFamily="34" charset="0"/>
                <a:cs typeface="Arial" panose="020B0604020202020204" pitchFamily="34" charset="0"/>
              </a:rPr>
              <a:t>Must Have Live </a:t>
            </a:r>
            <a:br>
              <a:rPr lang="en-US" sz="6000" dirty="0">
                <a:solidFill>
                  <a:srgbClr val="002060"/>
                </a:solidFill>
                <a:latin typeface="Arial" panose="020B0604020202020204" pitchFamily="34" charset="0"/>
                <a:cs typeface="Arial" panose="020B0604020202020204" pitchFamily="34" charset="0"/>
              </a:rPr>
            </a:br>
            <a:r>
              <a:rPr lang="en-US" sz="6000" dirty="0">
                <a:solidFill>
                  <a:srgbClr val="002060"/>
                </a:solidFill>
                <a:latin typeface="Arial" panose="020B0604020202020204" pitchFamily="34" charset="0"/>
                <a:cs typeface="Arial" panose="020B0604020202020204" pitchFamily="34" charset="0"/>
              </a:rPr>
              <a:t>Hearing</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366838" y="2676531"/>
            <a:ext cx="9458324" cy="1969446"/>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For postsecondary institutions only, the recipient’s grievance process must provide for a live hearing. </a:t>
            </a:r>
          </a:p>
          <a:p>
            <a:pPr lvl="1"/>
            <a:r>
              <a:rPr lang="en-US" dirty="0">
                <a:solidFill>
                  <a:srgbClr val="203965"/>
                </a:solidFill>
                <a:latin typeface="Arial" panose="020B0604020202020204" pitchFamily="34" charset="0"/>
                <a:cs typeface="Arial" panose="020B0604020202020204" pitchFamily="34" charset="0"/>
              </a:rPr>
              <a:t>Sec. 106.45 (b)(6)(i) </a:t>
            </a:r>
          </a:p>
        </p:txBody>
      </p:sp>
      <p:grpSp>
        <p:nvGrpSpPr>
          <p:cNvPr id="5" name="Group 4">
            <a:extLst>
              <a:ext uri="{FF2B5EF4-FFF2-40B4-BE49-F238E27FC236}">
                <a16:creationId xmlns:a16="http://schemas.microsoft.com/office/drawing/2014/main" id="{8329D10E-2BAE-3182-7875-C79A9327123D}"/>
              </a:ext>
            </a:extLst>
          </p:cNvPr>
          <p:cNvGrpSpPr/>
          <p:nvPr/>
        </p:nvGrpSpPr>
        <p:grpSpPr>
          <a:xfrm>
            <a:off x="6199417" y="6223000"/>
            <a:ext cx="5763947" cy="452105"/>
            <a:chOff x="0" y="0"/>
            <a:chExt cx="3084887" cy="3474657"/>
          </a:xfrm>
        </p:grpSpPr>
        <p:sp>
          <p:nvSpPr>
            <p:cNvPr id="6" name="Freeform 5">
              <a:extLst>
                <a:ext uri="{FF2B5EF4-FFF2-40B4-BE49-F238E27FC236}">
                  <a16:creationId xmlns:a16="http://schemas.microsoft.com/office/drawing/2014/main" id="{8D7F296F-4A54-4BB6-C7D0-AB56E9C69AF1}"/>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grpSp>
        <p:nvGrpSpPr>
          <p:cNvPr id="7" name="Group 2">
            <a:extLst>
              <a:ext uri="{FF2B5EF4-FFF2-40B4-BE49-F238E27FC236}">
                <a16:creationId xmlns:a16="http://schemas.microsoft.com/office/drawing/2014/main" id="{C3B4D743-7169-3E24-5E70-3C6746A270D1}"/>
              </a:ext>
            </a:extLst>
          </p:cNvPr>
          <p:cNvGrpSpPr/>
          <p:nvPr/>
        </p:nvGrpSpPr>
        <p:grpSpPr>
          <a:xfrm>
            <a:off x="208627" y="6223000"/>
            <a:ext cx="8732173" cy="452105"/>
            <a:chOff x="0" y="0"/>
            <a:chExt cx="3102393" cy="3474657"/>
          </a:xfrm>
        </p:grpSpPr>
        <p:sp>
          <p:nvSpPr>
            <p:cNvPr id="8" name="Freeform 3">
              <a:extLst>
                <a:ext uri="{FF2B5EF4-FFF2-40B4-BE49-F238E27FC236}">
                  <a16:creationId xmlns:a16="http://schemas.microsoft.com/office/drawing/2014/main" id="{6A95F250-C148-0358-DA33-D0DFE78802E4}"/>
                </a:ext>
              </a:extLst>
            </p:cNvPr>
            <p:cNvSpPr/>
            <p:nvPr/>
          </p:nvSpPr>
          <p:spPr>
            <a:xfrm>
              <a:off x="0" y="0"/>
              <a:ext cx="3102393" cy="3474657"/>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grpSp>
        <p:nvGrpSpPr>
          <p:cNvPr id="4" name="Group 6">
            <a:extLst>
              <a:ext uri="{FF2B5EF4-FFF2-40B4-BE49-F238E27FC236}">
                <a16:creationId xmlns:a16="http://schemas.microsoft.com/office/drawing/2014/main" id="{DC27B02F-A711-1E6A-B667-F76037DBA62E}"/>
              </a:ext>
            </a:extLst>
          </p:cNvPr>
          <p:cNvGrpSpPr>
            <a:grpSpLocks noChangeAspect="1"/>
          </p:cNvGrpSpPr>
          <p:nvPr/>
        </p:nvGrpSpPr>
        <p:grpSpPr>
          <a:xfrm>
            <a:off x="10691489" y="199692"/>
            <a:ext cx="1271875" cy="1271875"/>
            <a:chOff x="0" y="0"/>
            <a:chExt cx="6350000" cy="6350000"/>
          </a:xfrm>
          <a:solidFill>
            <a:srgbClr val="203965"/>
          </a:solidFill>
        </p:grpSpPr>
        <p:sp>
          <p:nvSpPr>
            <p:cNvPr id="9" name="Freeform 7">
              <a:extLst>
                <a:ext uri="{FF2B5EF4-FFF2-40B4-BE49-F238E27FC236}">
                  <a16:creationId xmlns:a16="http://schemas.microsoft.com/office/drawing/2014/main" id="{7274009D-9662-4C57-5133-477B5E5F0BD1}"/>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10" name="Freeform 8">
              <a:extLst>
                <a:ext uri="{FF2B5EF4-FFF2-40B4-BE49-F238E27FC236}">
                  <a16:creationId xmlns:a16="http://schemas.microsoft.com/office/drawing/2014/main" id="{2B433DD1-1336-1D3F-0792-4948844E8EB2}"/>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1" name="Freeform 9">
            <a:extLst>
              <a:ext uri="{FF2B5EF4-FFF2-40B4-BE49-F238E27FC236}">
                <a16:creationId xmlns:a16="http://schemas.microsoft.com/office/drawing/2014/main" id="{4569E8A6-EF58-324A-0273-5E70B947E1D0}"/>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503877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863266" y="349741"/>
            <a:ext cx="8465468"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Parties Physically Present</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090612" y="2565045"/>
            <a:ext cx="10010775" cy="3075166"/>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Live hearings pursuant to this paragraph may be conducted with all parties physically present in the same geographic location or, at the recipient’s discretion, any or all parties, witnesses, and other participants may appear at the live hearing virtually, with technology enabling participants simultaneously to see and hear each other. </a:t>
            </a:r>
          </a:p>
          <a:p>
            <a:pPr lvl="1"/>
            <a:r>
              <a:rPr lang="en-US" dirty="0">
                <a:solidFill>
                  <a:srgbClr val="203965"/>
                </a:solidFill>
                <a:latin typeface="Arial" panose="020B0604020202020204" pitchFamily="34" charset="0"/>
                <a:cs typeface="Arial" panose="020B0604020202020204" pitchFamily="34" charset="0"/>
              </a:rPr>
              <a:t>Sec. 106.45(b)(6)(i) </a:t>
            </a:r>
          </a:p>
        </p:txBody>
      </p:sp>
      <p:grpSp>
        <p:nvGrpSpPr>
          <p:cNvPr id="5" name="Group 4">
            <a:extLst>
              <a:ext uri="{FF2B5EF4-FFF2-40B4-BE49-F238E27FC236}">
                <a16:creationId xmlns:a16="http://schemas.microsoft.com/office/drawing/2014/main" id="{E89FA706-2001-BAD0-F5F5-628E1454C9F7}"/>
              </a:ext>
            </a:extLst>
          </p:cNvPr>
          <p:cNvGrpSpPr/>
          <p:nvPr/>
        </p:nvGrpSpPr>
        <p:grpSpPr>
          <a:xfrm>
            <a:off x="6199417" y="6223000"/>
            <a:ext cx="5763947" cy="452105"/>
            <a:chOff x="0" y="0"/>
            <a:chExt cx="3084887" cy="3474657"/>
          </a:xfrm>
        </p:grpSpPr>
        <p:sp>
          <p:nvSpPr>
            <p:cNvPr id="6" name="Freeform 5">
              <a:extLst>
                <a:ext uri="{FF2B5EF4-FFF2-40B4-BE49-F238E27FC236}">
                  <a16:creationId xmlns:a16="http://schemas.microsoft.com/office/drawing/2014/main" id="{55CF3C86-A47A-554F-509E-87726F14EF21}"/>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grpSp>
        <p:nvGrpSpPr>
          <p:cNvPr id="7" name="Group 2">
            <a:extLst>
              <a:ext uri="{FF2B5EF4-FFF2-40B4-BE49-F238E27FC236}">
                <a16:creationId xmlns:a16="http://schemas.microsoft.com/office/drawing/2014/main" id="{BCCE9537-484E-3F56-4EF0-56BB865D0848}"/>
              </a:ext>
            </a:extLst>
          </p:cNvPr>
          <p:cNvGrpSpPr/>
          <p:nvPr/>
        </p:nvGrpSpPr>
        <p:grpSpPr>
          <a:xfrm>
            <a:off x="208627" y="6223000"/>
            <a:ext cx="8732173" cy="452105"/>
            <a:chOff x="0" y="0"/>
            <a:chExt cx="3102393" cy="3474657"/>
          </a:xfrm>
        </p:grpSpPr>
        <p:sp>
          <p:nvSpPr>
            <p:cNvPr id="8" name="Freeform 3">
              <a:extLst>
                <a:ext uri="{FF2B5EF4-FFF2-40B4-BE49-F238E27FC236}">
                  <a16:creationId xmlns:a16="http://schemas.microsoft.com/office/drawing/2014/main" id="{0CAC146B-9AC4-B186-AAAB-05A367E8C449}"/>
                </a:ext>
              </a:extLst>
            </p:cNvPr>
            <p:cNvSpPr/>
            <p:nvPr/>
          </p:nvSpPr>
          <p:spPr>
            <a:xfrm>
              <a:off x="0" y="0"/>
              <a:ext cx="3102393" cy="3474657"/>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grpSp>
        <p:nvGrpSpPr>
          <p:cNvPr id="4" name="Group 6">
            <a:extLst>
              <a:ext uri="{FF2B5EF4-FFF2-40B4-BE49-F238E27FC236}">
                <a16:creationId xmlns:a16="http://schemas.microsoft.com/office/drawing/2014/main" id="{717B3474-2122-FE5A-B30F-D94AA43C73A2}"/>
              </a:ext>
            </a:extLst>
          </p:cNvPr>
          <p:cNvGrpSpPr>
            <a:grpSpLocks noChangeAspect="1"/>
          </p:cNvGrpSpPr>
          <p:nvPr/>
        </p:nvGrpSpPr>
        <p:grpSpPr>
          <a:xfrm>
            <a:off x="10691489" y="199692"/>
            <a:ext cx="1271875" cy="1271875"/>
            <a:chOff x="0" y="0"/>
            <a:chExt cx="6350000" cy="6350000"/>
          </a:xfrm>
          <a:solidFill>
            <a:srgbClr val="203965"/>
          </a:solidFill>
        </p:grpSpPr>
        <p:sp>
          <p:nvSpPr>
            <p:cNvPr id="9" name="Freeform 7">
              <a:extLst>
                <a:ext uri="{FF2B5EF4-FFF2-40B4-BE49-F238E27FC236}">
                  <a16:creationId xmlns:a16="http://schemas.microsoft.com/office/drawing/2014/main" id="{51B3263A-27EE-734A-C121-5B30879EAFB1}"/>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10" name="Freeform 8">
              <a:extLst>
                <a:ext uri="{FF2B5EF4-FFF2-40B4-BE49-F238E27FC236}">
                  <a16:creationId xmlns:a16="http://schemas.microsoft.com/office/drawing/2014/main" id="{2AE49B71-5027-C347-3720-EBFCC9EA5908}"/>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1" name="Freeform 9">
            <a:extLst>
              <a:ext uri="{FF2B5EF4-FFF2-40B4-BE49-F238E27FC236}">
                <a16:creationId xmlns:a16="http://schemas.microsoft.com/office/drawing/2014/main" id="{3643D84A-B194-DF7B-944B-AD8A72441DBF}"/>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425455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15" y="1"/>
            <a:ext cx="12174185" cy="2407011"/>
            <a:chOff x="0" y="0"/>
            <a:chExt cx="6661764" cy="1317126"/>
          </a:xfrm>
        </p:grpSpPr>
        <p:sp>
          <p:nvSpPr>
            <p:cNvPr id="3" name="Freeform 3"/>
            <p:cNvSpPr/>
            <p:nvPr/>
          </p:nvSpPr>
          <p:spPr>
            <a:xfrm>
              <a:off x="0" y="0"/>
              <a:ext cx="6661764" cy="1317126"/>
            </a:xfrm>
            <a:custGeom>
              <a:avLst/>
              <a:gdLst/>
              <a:ahLst/>
              <a:cxnLst/>
              <a:rect l="l" t="t" r="r" b="b"/>
              <a:pathLst>
                <a:path w="6661764" h="1317126">
                  <a:moveTo>
                    <a:pt x="0" y="0"/>
                  </a:moveTo>
                  <a:lnTo>
                    <a:pt x="6661764" y="0"/>
                  </a:lnTo>
                  <a:lnTo>
                    <a:pt x="6661764" y="1317126"/>
                  </a:lnTo>
                  <a:lnTo>
                    <a:pt x="0" y="1317126"/>
                  </a:lnTo>
                  <a:close/>
                </a:path>
              </a:pathLst>
            </a:custGeom>
            <a:solidFill>
              <a:srgbClr val="203965"/>
            </a:solidFill>
          </p:spPr>
          <p:txBody>
            <a:bodyPr/>
            <a:lstStyle/>
            <a:p>
              <a:endParaRPr lang="en-US" sz="1200"/>
            </a:p>
          </p:txBody>
        </p:sp>
      </p:grpSp>
      <p:sp>
        <p:nvSpPr>
          <p:cNvPr id="5" name="AutoShape 5"/>
          <p:cNvSpPr/>
          <p:nvPr/>
        </p:nvSpPr>
        <p:spPr>
          <a:xfrm>
            <a:off x="685800" y="1628198"/>
            <a:ext cx="836140" cy="0"/>
          </a:xfrm>
          <a:prstGeom prst="line">
            <a:avLst/>
          </a:prstGeom>
          <a:ln w="38100" cap="flat">
            <a:solidFill>
              <a:srgbClr val="FEBF0E"/>
            </a:solidFill>
            <a:prstDash val="solid"/>
            <a:headEnd type="none" w="sm" len="sm"/>
            <a:tailEnd type="none" w="sm" len="sm"/>
          </a:ln>
        </p:spPr>
        <p:txBody>
          <a:bodyPr/>
          <a:lstStyle/>
          <a:p>
            <a:endParaRPr lang="en-US" sz="1200"/>
          </a:p>
        </p:txBody>
      </p:sp>
      <p:grpSp>
        <p:nvGrpSpPr>
          <p:cNvPr id="6" name="Group 6"/>
          <p:cNvGrpSpPr>
            <a:grpSpLocks noChangeAspect="1"/>
          </p:cNvGrpSpPr>
          <p:nvPr/>
        </p:nvGrpSpPr>
        <p:grpSpPr>
          <a:xfrm>
            <a:off x="9948574" y="1615498"/>
            <a:ext cx="1557626" cy="1557626"/>
            <a:chOff x="0" y="0"/>
            <a:chExt cx="6350000" cy="6350000"/>
          </a:xfrm>
        </p:grpSpPr>
        <p:sp>
          <p:nvSpPr>
            <p:cNvPr id="7" name="Freeform 7"/>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EBF0E"/>
            </a:solidFill>
            <a:ln w="12700">
              <a:solidFill>
                <a:srgbClr val="000000"/>
              </a:solidFill>
            </a:ln>
          </p:spPr>
          <p:txBody>
            <a:bodyPr/>
            <a:lstStyle/>
            <a:p>
              <a:endParaRPr lang="en-US" sz="1200"/>
            </a:p>
          </p:txBody>
        </p:sp>
        <p:sp>
          <p:nvSpPr>
            <p:cNvPr id="8" name="Freeform 8"/>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9" name="Freeform 9"/>
          <p:cNvSpPr/>
          <p:nvPr/>
        </p:nvSpPr>
        <p:spPr>
          <a:xfrm>
            <a:off x="10121268" y="1891990"/>
            <a:ext cx="1212239" cy="1004643"/>
          </a:xfrm>
          <a:custGeom>
            <a:avLst/>
            <a:gdLst/>
            <a:ahLst/>
            <a:cxnLst/>
            <a:rect l="l" t="t" r="r" b="b"/>
            <a:pathLst>
              <a:path w="1818359" h="1506965">
                <a:moveTo>
                  <a:pt x="0" y="0"/>
                </a:moveTo>
                <a:lnTo>
                  <a:pt x="1818359" y="0"/>
                </a:lnTo>
                <a:lnTo>
                  <a:pt x="1818359" y="1506965"/>
                </a:lnTo>
                <a:lnTo>
                  <a:pt x="0" y="15069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0" name="TextBox 10"/>
          <p:cNvSpPr txBox="1"/>
          <p:nvPr/>
        </p:nvSpPr>
        <p:spPr>
          <a:xfrm>
            <a:off x="685800" y="974149"/>
            <a:ext cx="4020954" cy="598369"/>
          </a:xfrm>
          <a:prstGeom prst="rect">
            <a:avLst/>
          </a:prstGeom>
        </p:spPr>
        <p:txBody>
          <a:bodyPr wrap="square" lIns="0" tIns="0" rIns="0" bIns="0" rtlCol="0" anchor="t">
            <a:spAutoFit/>
          </a:bodyPr>
          <a:lstStyle/>
          <a:p>
            <a:pPr>
              <a:lnSpc>
                <a:spcPts val="4400"/>
              </a:lnSpc>
            </a:pPr>
            <a:r>
              <a:rPr lang="en-US" sz="6000" dirty="0">
                <a:solidFill>
                  <a:srgbClr val="FFFFFF"/>
                </a:solidFill>
                <a:latin typeface="Arial"/>
              </a:rPr>
              <a:t>Definitions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3226141" y="111251"/>
            <a:ext cx="5149167" cy="1421976"/>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Recording</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696721" y="2158017"/>
            <a:ext cx="10466579" cy="3137884"/>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Recipients must create an audio or audiovisual recording, or transcript, of any live hearing and make it available to the parties for inspection and review. </a:t>
            </a:r>
          </a:p>
          <a:p>
            <a:pPr lvl="1"/>
            <a:r>
              <a:rPr lang="en-US" dirty="0">
                <a:solidFill>
                  <a:srgbClr val="203965"/>
                </a:solidFill>
                <a:latin typeface="Arial" panose="020B0604020202020204" pitchFamily="34" charset="0"/>
                <a:cs typeface="Arial" panose="020B0604020202020204" pitchFamily="34" charset="0"/>
              </a:rPr>
              <a:t>Sec. 106.45(b)(6)(</a:t>
            </a:r>
            <a:r>
              <a:rPr lang="en-US" dirty="0" err="1">
                <a:solidFill>
                  <a:srgbClr val="203965"/>
                </a:solidFill>
                <a:latin typeface="Arial" panose="020B0604020202020204" pitchFamily="34" charset="0"/>
                <a:cs typeface="Arial" panose="020B0604020202020204" pitchFamily="34" charset="0"/>
              </a:rPr>
              <a:t>i</a:t>
            </a:r>
            <a:r>
              <a:rPr lang="en-US" dirty="0">
                <a:solidFill>
                  <a:srgbClr val="203965"/>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79599AD6-3DB0-FF31-289E-BDE43874C6BB}"/>
              </a:ext>
            </a:extLst>
          </p:cNvPr>
          <p:cNvGrpSpPr/>
          <p:nvPr/>
        </p:nvGrpSpPr>
        <p:grpSpPr>
          <a:xfrm>
            <a:off x="6199417" y="6223000"/>
            <a:ext cx="5763947" cy="452105"/>
            <a:chOff x="0" y="0"/>
            <a:chExt cx="3084887" cy="3474657"/>
          </a:xfrm>
        </p:grpSpPr>
        <p:sp>
          <p:nvSpPr>
            <p:cNvPr id="6" name="Freeform 5">
              <a:extLst>
                <a:ext uri="{FF2B5EF4-FFF2-40B4-BE49-F238E27FC236}">
                  <a16:creationId xmlns:a16="http://schemas.microsoft.com/office/drawing/2014/main" id="{41869DC1-809E-ECCE-E05C-855D59E1356E}"/>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grpSp>
        <p:nvGrpSpPr>
          <p:cNvPr id="7" name="Group 2">
            <a:extLst>
              <a:ext uri="{FF2B5EF4-FFF2-40B4-BE49-F238E27FC236}">
                <a16:creationId xmlns:a16="http://schemas.microsoft.com/office/drawing/2014/main" id="{02B88BF9-55BD-48E6-BEC8-78CD5B4610F3}"/>
              </a:ext>
            </a:extLst>
          </p:cNvPr>
          <p:cNvGrpSpPr/>
          <p:nvPr/>
        </p:nvGrpSpPr>
        <p:grpSpPr>
          <a:xfrm>
            <a:off x="208627" y="6223000"/>
            <a:ext cx="8732173" cy="452105"/>
            <a:chOff x="0" y="0"/>
            <a:chExt cx="3102393" cy="3474657"/>
          </a:xfrm>
        </p:grpSpPr>
        <p:sp>
          <p:nvSpPr>
            <p:cNvPr id="8" name="Freeform 3">
              <a:extLst>
                <a:ext uri="{FF2B5EF4-FFF2-40B4-BE49-F238E27FC236}">
                  <a16:creationId xmlns:a16="http://schemas.microsoft.com/office/drawing/2014/main" id="{9BCB28C0-DCC7-B7D7-1C13-8ED10C47BE44}"/>
                </a:ext>
              </a:extLst>
            </p:cNvPr>
            <p:cNvSpPr/>
            <p:nvPr/>
          </p:nvSpPr>
          <p:spPr>
            <a:xfrm>
              <a:off x="0" y="0"/>
              <a:ext cx="3102393" cy="3474657"/>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grpSp>
        <p:nvGrpSpPr>
          <p:cNvPr id="4" name="Group 6">
            <a:extLst>
              <a:ext uri="{FF2B5EF4-FFF2-40B4-BE49-F238E27FC236}">
                <a16:creationId xmlns:a16="http://schemas.microsoft.com/office/drawing/2014/main" id="{740EBDD2-2A22-2980-7BC9-4146A07E6F0F}"/>
              </a:ext>
            </a:extLst>
          </p:cNvPr>
          <p:cNvGrpSpPr>
            <a:grpSpLocks noChangeAspect="1"/>
          </p:cNvGrpSpPr>
          <p:nvPr/>
        </p:nvGrpSpPr>
        <p:grpSpPr>
          <a:xfrm>
            <a:off x="10691489" y="199692"/>
            <a:ext cx="1271875" cy="1271875"/>
            <a:chOff x="0" y="0"/>
            <a:chExt cx="6350000" cy="6350000"/>
          </a:xfrm>
          <a:solidFill>
            <a:srgbClr val="203965"/>
          </a:solidFill>
        </p:grpSpPr>
        <p:sp>
          <p:nvSpPr>
            <p:cNvPr id="9" name="Freeform 7">
              <a:extLst>
                <a:ext uri="{FF2B5EF4-FFF2-40B4-BE49-F238E27FC236}">
                  <a16:creationId xmlns:a16="http://schemas.microsoft.com/office/drawing/2014/main" id="{B7493361-2D06-0CBB-A109-7862D6866A37}"/>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10" name="Freeform 8">
              <a:extLst>
                <a:ext uri="{FF2B5EF4-FFF2-40B4-BE49-F238E27FC236}">
                  <a16:creationId xmlns:a16="http://schemas.microsoft.com/office/drawing/2014/main" id="{AF5CEC4E-8F02-41F6-C97B-F2F488792FA1}"/>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1" name="Freeform 9">
            <a:extLst>
              <a:ext uri="{FF2B5EF4-FFF2-40B4-BE49-F238E27FC236}">
                <a16:creationId xmlns:a16="http://schemas.microsoft.com/office/drawing/2014/main" id="{5EF5BE1E-4BAB-2595-C953-DC75F9F850B5}"/>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618076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135447" y="-289264"/>
            <a:ext cx="7160953"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Order of Hearing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188698" y="1256200"/>
            <a:ext cx="9054449" cy="5192852"/>
          </a:xfrm>
        </p:spPr>
        <p:txBody>
          <a:bodyPr>
            <a:noAutofit/>
          </a:bodyPr>
          <a:lstStyle/>
          <a:p>
            <a:r>
              <a:rPr lang="en-US" sz="2400" dirty="0">
                <a:solidFill>
                  <a:srgbClr val="203965"/>
                </a:solidFill>
                <a:latin typeface="Arial" panose="020B0604020202020204" pitchFamily="34" charset="0"/>
                <a:cs typeface="Arial" panose="020B0604020202020204" pitchFamily="34" charset="0"/>
              </a:rPr>
              <a:t>Not prescribed by statute</a:t>
            </a:r>
          </a:p>
          <a:p>
            <a:r>
              <a:rPr lang="en-US" sz="2400" dirty="0">
                <a:solidFill>
                  <a:srgbClr val="203965"/>
                </a:solidFill>
                <a:latin typeface="Arial" panose="020B0604020202020204" pitchFamily="34" charset="0"/>
                <a:cs typeface="Arial" panose="020B0604020202020204" pitchFamily="34" charset="0"/>
              </a:rPr>
              <a:t>Typical order:</a:t>
            </a:r>
          </a:p>
          <a:p>
            <a:pPr lvl="1"/>
            <a:r>
              <a:rPr lang="en-US" dirty="0">
                <a:solidFill>
                  <a:srgbClr val="203965"/>
                </a:solidFill>
                <a:latin typeface="Arial" panose="020B0604020202020204" pitchFamily="34" charset="0"/>
                <a:cs typeface="Arial" panose="020B0604020202020204" pitchFamily="34" charset="0"/>
              </a:rPr>
              <a:t>Welcome</a:t>
            </a:r>
          </a:p>
          <a:p>
            <a:pPr lvl="1"/>
            <a:r>
              <a:rPr lang="en-US" dirty="0">
                <a:solidFill>
                  <a:srgbClr val="203965"/>
                </a:solidFill>
                <a:latin typeface="Arial" panose="020B0604020202020204" pitchFamily="34" charset="0"/>
                <a:cs typeface="Arial" panose="020B0604020202020204" pitchFamily="34" charset="0"/>
              </a:rPr>
              <a:t>Investigative Report </a:t>
            </a:r>
          </a:p>
          <a:p>
            <a:pPr lvl="4"/>
            <a:r>
              <a:rPr lang="en-US" sz="2400" dirty="0">
                <a:solidFill>
                  <a:srgbClr val="203965"/>
                </a:solidFill>
                <a:latin typeface="Arial" panose="020B0604020202020204" pitchFamily="34" charset="0"/>
                <a:cs typeface="Arial" panose="020B0604020202020204" pitchFamily="34" charset="0"/>
              </a:rPr>
              <a:t>Questions by Decision-maker(s)</a:t>
            </a:r>
          </a:p>
          <a:p>
            <a:pPr lvl="4"/>
            <a:r>
              <a:rPr lang="en-US" sz="2400" dirty="0">
                <a:solidFill>
                  <a:srgbClr val="203965"/>
                </a:solidFill>
                <a:latin typeface="Arial" panose="020B0604020202020204" pitchFamily="34" charset="0"/>
                <a:cs typeface="Arial" panose="020B0604020202020204" pitchFamily="34" charset="0"/>
              </a:rPr>
              <a:t>Questions by Advisors</a:t>
            </a:r>
          </a:p>
          <a:p>
            <a:pPr lvl="1"/>
            <a:r>
              <a:rPr lang="en-US" dirty="0">
                <a:solidFill>
                  <a:srgbClr val="203965"/>
                </a:solidFill>
                <a:latin typeface="Arial" panose="020B0604020202020204" pitchFamily="34" charset="0"/>
                <a:cs typeface="Arial" panose="020B0604020202020204" pitchFamily="34" charset="0"/>
              </a:rPr>
              <a:t>Complainant’s Opening Statement</a:t>
            </a:r>
          </a:p>
          <a:p>
            <a:pPr lvl="4"/>
            <a:r>
              <a:rPr lang="en-US" sz="2400" dirty="0">
                <a:solidFill>
                  <a:srgbClr val="203965"/>
                </a:solidFill>
                <a:latin typeface="Arial" panose="020B0604020202020204" pitchFamily="34" charset="0"/>
                <a:cs typeface="Arial" panose="020B0604020202020204" pitchFamily="34" charset="0"/>
              </a:rPr>
              <a:t>Questions by Decision-maker(s) </a:t>
            </a:r>
          </a:p>
          <a:p>
            <a:pPr lvl="4"/>
            <a:r>
              <a:rPr lang="en-US" sz="2400" dirty="0">
                <a:solidFill>
                  <a:srgbClr val="203965"/>
                </a:solidFill>
                <a:latin typeface="Arial" panose="020B0604020202020204" pitchFamily="34" charset="0"/>
                <a:cs typeface="Arial" panose="020B0604020202020204" pitchFamily="34" charset="0"/>
              </a:rPr>
              <a:t>Questions by Respondent’s Advisor</a:t>
            </a:r>
          </a:p>
          <a:p>
            <a:pPr lvl="1"/>
            <a:r>
              <a:rPr lang="en-US" dirty="0">
                <a:solidFill>
                  <a:srgbClr val="203965"/>
                </a:solidFill>
                <a:latin typeface="Arial" panose="020B0604020202020204" pitchFamily="34" charset="0"/>
                <a:cs typeface="Arial" panose="020B0604020202020204" pitchFamily="34" charset="0"/>
              </a:rPr>
              <a:t>Complainant’s Witness(es)</a:t>
            </a:r>
          </a:p>
          <a:p>
            <a:pPr lvl="4"/>
            <a:r>
              <a:rPr lang="en-US" sz="2400" dirty="0">
                <a:solidFill>
                  <a:srgbClr val="203965"/>
                </a:solidFill>
                <a:latin typeface="Arial" panose="020B0604020202020204" pitchFamily="34" charset="0"/>
                <a:cs typeface="Arial" panose="020B0604020202020204" pitchFamily="34" charset="0"/>
              </a:rPr>
              <a:t>Questions by Decisionmaker(s)</a:t>
            </a:r>
          </a:p>
          <a:p>
            <a:pPr lvl="4"/>
            <a:r>
              <a:rPr lang="en-US" sz="2400" dirty="0">
                <a:solidFill>
                  <a:srgbClr val="203965"/>
                </a:solidFill>
                <a:latin typeface="Arial" panose="020B0604020202020204" pitchFamily="34" charset="0"/>
                <a:cs typeface="Arial" panose="020B0604020202020204" pitchFamily="34" charset="0"/>
              </a:rPr>
              <a:t>Questions by Respondent’s Advisor </a:t>
            </a:r>
          </a:p>
        </p:txBody>
      </p:sp>
      <p:grpSp>
        <p:nvGrpSpPr>
          <p:cNvPr id="7" name="Group 6">
            <a:extLst>
              <a:ext uri="{FF2B5EF4-FFF2-40B4-BE49-F238E27FC236}">
                <a16:creationId xmlns:a16="http://schemas.microsoft.com/office/drawing/2014/main" id="{A9FB760F-E422-86ED-AE86-746591D01FAA}"/>
              </a:ext>
            </a:extLst>
          </p:cNvPr>
          <p:cNvGrpSpPr/>
          <p:nvPr/>
        </p:nvGrpSpPr>
        <p:grpSpPr>
          <a:xfrm>
            <a:off x="6199417" y="6223000"/>
            <a:ext cx="5763947" cy="452105"/>
            <a:chOff x="0" y="0"/>
            <a:chExt cx="3084887" cy="3474657"/>
          </a:xfrm>
        </p:grpSpPr>
        <p:sp>
          <p:nvSpPr>
            <p:cNvPr id="8" name="Freeform 5">
              <a:extLst>
                <a:ext uri="{FF2B5EF4-FFF2-40B4-BE49-F238E27FC236}">
                  <a16:creationId xmlns:a16="http://schemas.microsoft.com/office/drawing/2014/main" id="{28EBF37A-9085-A246-B1B3-3C667FDFD454}"/>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grpSp>
        <p:nvGrpSpPr>
          <p:cNvPr id="5" name="Group 2">
            <a:extLst>
              <a:ext uri="{FF2B5EF4-FFF2-40B4-BE49-F238E27FC236}">
                <a16:creationId xmlns:a16="http://schemas.microsoft.com/office/drawing/2014/main" id="{5FC3F559-3949-4ACD-5C28-4F9AC98B26E0}"/>
              </a:ext>
            </a:extLst>
          </p:cNvPr>
          <p:cNvGrpSpPr/>
          <p:nvPr/>
        </p:nvGrpSpPr>
        <p:grpSpPr>
          <a:xfrm>
            <a:off x="208627" y="6223000"/>
            <a:ext cx="8732173" cy="452105"/>
            <a:chOff x="0" y="0"/>
            <a:chExt cx="3102393" cy="3474657"/>
          </a:xfrm>
        </p:grpSpPr>
        <p:sp>
          <p:nvSpPr>
            <p:cNvPr id="6" name="Freeform 3">
              <a:extLst>
                <a:ext uri="{FF2B5EF4-FFF2-40B4-BE49-F238E27FC236}">
                  <a16:creationId xmlns:a16="http://schemas.microsoft.com/office/drawing/2014/main" id="{E69BB348-9815-FE61-A82F-929BAB17838D}"/>
                </a:ext>
              </a:extLst>
            </p:cNvPr>
            <p:cNvSpPr/>
            <p:nvPr/>
          </p:nvSpPr>
          <p:spPr>
            <a:xfrm>
              <a:off x="0" y="0"/>
              <a:ext cx="3102393" cy="3474657"/>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grpSp>
        <p:nvGrpSpPr>
          <p:cNvPr id="4" name="Group 6">
            <a:extLst>
              <a:ext uri="{FF2B5EF4-FFF2-40B4-BE49-F238E27FC236}">
                <a16:creationId xmlns:a16="http://schemas.microsoft.com/office/drawing/2014/main" id="{84A0FC87-D0D3-4BD5-3224-EC6B4E30F38A}"/>
              </a:ext>
            </a:extLst>
          </p:cNvPr>
          <p:cNvGrpSpPr>
            <a:grpSpLocks noChangeAspect="1"/>
          </p:cNvGrpSpPr>
          <p:nvPr/>
        </p:nvGrpSpPr>
        <p:grpSpPr>
          <a:xfrm>
            <a:off x="10691489" y="199692"/>
            <a:ext cx="1271875" cy="1271875"/>
            <a:chOff x="0" y="0"/>
            <a:chExt cx="6350000" cy="6350000"/>
          </a:xfrm>
          <a:solidFill>
            <a:srgbClr val="203965"/>
          </a:solidFill>
        </p:grpSpPr>
        <p:sp>
          <p:nvSpPr>
            <p:cNvPr id="9" name="Freeform 7">
              <a:extLst>
                <a:ext uri="{FF2B5EF4-FFF2-40B4-BE49-F238E27FC236}">
                  <a16:creationId xmlns:a16="http://schemas.microsoft.com/office/drawing/2014/main" id="{8DF27EF4-8B53-70E9-1FA5-E4AE856D9752}"/>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10" name="Freeform 8">
              <a:extLst>
                <a:ext uri="{FF2B5EF4-FFF2-40B4-BE49-F238E27FC236}">
                  <a16:creationId xmlns:a16="http://schemas.microsoft.com/office/drawing/2014/main" id="{8266FD89-A0FF-6B11-BA2E-BB6AF83930DD}"/>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1" name="Freeform 9">
            <a:extLst>
              <a:ext uri="{FF2B5EF4-FFF2-40B4-BE49-F238E27FC236}">
                <a16:creationId xmlns:a16="http://schemas.microsoft.com/office/drawing/2014/main" id="{0A87DB5C-27F9-09EE-80FF-AD4467103F60}"/>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265455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402023" y="-2673"/>
            <a:ext cx="9008802"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Order of Hearing </a:t>
            </a:r>
            <a:br>
              <a:rPr lang="en-US" sz="6000" dirty="0">
                <a:solidFill>
                  <a:srgbClr val="203965"/>
                </a:solidFill>
                <a:latin typeface="Arial" panose="020B0604020202020204" pitchFamily="34" charset="0"/>
                <a:cs typeface="Arial" panose="020B0604020202020204" pitchFamily="34" charset="0"/>
              </a:rPr>
            </a:br>
            <a:r>
              <a:rPr lang="en-US" sz="6000" dirty="0">
                <a:solidFill>
                  <a:srgbClr val="203965"/>
                </a:solidFill>
                <a:latin typeface="Arial" panose="020B0604020202020204" pitchFamily="34" charset="0"/>
                <a:cs typeface="Arial" panose="020B0604020202020204" pitchFamily="34" charset="0"/>
              </a:rPr>
              <a:t>(cont.)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969103" y="1755121"/>
            <a:ext cx="10046962" cy="4760136"/>
          </a:xfrm>
        </p:spPr>
        <p:txBody>
          <a:bodyPr>
            <a:noAutofit/>
          </a:bodyPr>
          <a:lstStyle/>
          <a:p>
            <a:r>
              <a:rPr lang="en-US" sz="2400" dirty="0">
                <a:solidFill>
                  <a:srgbClr val="203965"/>
                </a:solidFill>
                <a:latin typeface="Arial" panose="020B0604020202020204" pitchFamily="34" charset="0"/>
                <a:cs typeface="Arial" panose="020B0604020202020204" pitchFamily="34" charset="0"/>
              </a:rPr>
              <a:t>Respondent’s Opening Statement</a:t>
            </a:r>
          </a:p>
          <a:p>
            <a:pPr lvl="1"/>
            <a:r>
              <a:rPr lang="en-US" dirty="0">
                <a:solidFill>
                  <a:srgbClr val="203965"/>
                </a:solidFill>
                <a:latin typeface="Arial" panose="020B0604020202020204" pitchFamily="34" charset="0"/>
                <a:cs typeface="Arial" panose="020B0604020202020204" pitchFamily="34" charset="0"/>
              </a:rPr>
              <a:t>	Questions by Decision-maker(s) </a:t>
            </a:r>
          </a:p>
          <a:p>
            <a:pPr lvl="1"/>
            <a:r>
              <a:rPr lang="en-US" dirty="0">
                <a:solidFill>
                  <a:srgbClr val="203965"/>
                </a:solidFill>
                <a:latin typeface="Arial" panose="020B0604020202020204" pitchFamily="34" charset="0"/>
                <a:cs typeface="Arial" panose="020B0604020202020204" pitchFamily="34" charset="0"/>
              </a:rPr>
              <a:t>	Questions by  Complainant’s Advisor</a:t>
            </a:r>
          </a:p>
          <a:p>
            <a:r>
              <a:rPr lang="en-US" sz="2400" dirty="0">
                <a:solidFill>
                  <a:srgbClr val="203965"/>
                </a:solidFill>
                <a:latin typeface="Arial" panose="020B0604020202020204" pitchFamily="34" charset="0"/>
                <a:cs typeface="Arial" panose="020B0604020202020204" pitchFamily="34" charset="0"/>
              </a:rPr>
              <a:t>Respondent’s Witness(es)</a:t>
            </a:r>
          </a:p>
          <a:p>
            <a:pPr lvl="1"/>
            <a:r>
              <a:rPr lang="en-US" dirty="0">
                <a:solidFill>
                  <a:srgbClr val="203965"/>
                </a:solidFill>
                <a:latin typeface="Arial" panose="020B0604020202020204" pitchFamily="34" charset="0"/>
                <a:cs typeface="Arial" panose="020B0604020202020204" pitchFamily="34" charset="0"/>
              </a:rPr>
              <a:t>	Questions by Decision-maker(s)</a:t>
            </a:r>
          </a:p>
          <a:p>
            <a:pPr lvl="1"/>
            <a:r>
              <a:rPr lang="en-US" dirty="0">
                <a:solidFill>
                  <a:srgbClr val="203965"/>
                </a:solidFill>
                <a:latin typeface="Arial" panose="020B0604020202020204" pitchFamily="34" charset="0"/>
                <a:cs typeface="Arial" panose="020B0604020202020204" pitchFamily="34" charset="0"/>
              </a:rPr>
              <a:t>	Questions by Complainant’s Advisor</a:t>
            </a:r>
          </a:p>
          <a:p>
            <a:r>
              <a:rPr lang="en-US" sz="2400" dirty="0">
                <a:solidFill>
                  <a:srgbClr val="203965"/>
                </a:solidFill>
                <a:latin typeface="Arial" panose="020B0604020202020204" pitchFamily="34" charset="0"/>
                <a:cs typeface="Arial" panose="020B0604020202020204" pitchFamily="34" charset="0"/>
              </a:rPr>
              <a:t>Complainant’s  Closing Statement</a:t>
            </a:r>
          </a:p>
          <a:p>
            <a:r>
              <a:rPr lang="en-US" sz="2400" dirty="0">
                <a:solidFill>
                  <a:srgbClr val="203965"/>
                </a:solidFill>
                <a:latin typeface="Arial" panose="020B0604020202020204" pitchFamily="34" charset="0"/>
                <a:cs typeface="Arial" panose="020B0604020202020204" pitchFamily="34" charset="0"/>
              </a:rPr>
              <a:t>Respondent’s Closing Statement</a:t>
            </a:r>
          </a:p>
          <a:p>
            <a:r>
              <a:rPr lang="en-US" sz="2400" dirty="0">
                <a:solidFill>
                  <a:srgbClr val="203965"/>
                </a:solidFill>
                <a:latin typeface="Arial" panose="020B0604020202020204" pitchFamily="34" charset="0"/>
                <a:cs typeface="Arial" panose="020B0604020202020204" pitchFamily="34" charset="0"/>
              </a:rPr>
              <a:t>Everyone dismissed</a:t>
            </a:r>
          </a:p>
          <a:p>
            <a:r>
              <a:rPr lang="en-US" sz="2400" dirty="0">
                <a:solidFill>
                  <a:srgbClr val="203965"/>
                </a:solidFill>
                <a:latin typeface="Arial" panose="020B0604020202020204" pitchFamily="34" charset="0"/>
                <a:cs typeface="Arial" panose="020B0604020202020204" pitchFamily="34" charset="0"/>
              </a:rPr>
              <a:t>Meeting closed for deliberation </a:t>
            </a:r>
          </a:p>
          <a:p>
            <a:pPr marL="0" indent="0">
              <a:buNone/>
            </a:pPr>
            <a:endParaRPr lang="en-US" sz="2400" dirty="0">
              <a:solidFill>
                <a:srgbClr val="203965"/>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75913CF9-9AFD-124F-21F6-84CA67677651}"/>
              </a:ext>
            </a:extLst>
          </p:cNvPr>
          <p:cNvGrpSpPr/>
          <p:nvPr/>
        </p:nvGrpSpPr>
        <p:grpSpPr>
          <a:xfrm>
            <a:off x="6199417" y="6223000"/>
            <a:ext cx="5763947" cy="452105"/>
            <a:chOff x="0" y="0"/>
            <a:chExt cx="3084887" cy="3474657"/>
          </a:xfrm>
        </p:grpSpPr>
        <p:sp>
          <p:nvSpPr>
            <p:cNvPr id="7" name="Freeform 5">
              <a:extLst>
                <a:ext uri="{FF2B5EF4-FFF2-40B4-BE49-F238E27FC236}">
                  <a16:creationId xmlns:a16="http://schemas.microsoft.com/office/drawing/2014/main" id="{5AF15534-C4F4-081D-4460-7C1EE797F637}"/>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5" name="Freeform 3">
            <a:extLst>
              <a:ext uri="{FF2B5EF4-FFF2-40B4-BE49-F238E27FC236}">
                <a16:creationId xmlns:a16="http://schemas.microsoft.com/office/drawing/2014/main" id="{81721DCE-ECAC-D041-7805-104807FE00AB}"/>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4" name="Group 6">
            <a:extLst>
              <a:ext uri="{FF2B5EF4-FFF2-40B4-BE49-F238E27FC236}">
                <a16:creationId xmlns:a16="http://schemas.microsoft.com/office/drawing/2014/main" id="{DCAB3D17-99E8-F820-71B6-5EF574DBDE62}"/>
              </a:ext>
            </a:extLst>
          </p:cNvPr>
          <p:cNvGrpSpPr>
            <a:grpSpLocks noChangeAspect="1"/>
          </p:cNvGrpSpPr>
          <p:nvPr/>
        </p:nvGrpSpPr>
        <p:grpSpPr>
          <a:xfrm>
            <a:off x="10691489" y="199692"/>
            <a:ext cx="1271875" cy="1271875"/>
            <a:chOff x="0" y="0"/>
            <a:chExt cx="6350000" cy="6350000"/>
          </a:xfrm>
          <a:solidFill>
            <a:srgbClr val="203965"/>
          </a:solidFill>
        </p:grpSpPr>
        <p:sp>
          <p:nvSpPr>
            <p:cNvPr id="8" name="Freeform 7">
              <a:extLst>
                <a:ext uri="{FF2B5EF4-FFF2-40B4-BE49-F238E27FC236}">
                  <a16:creationId xmlns:a16="http://schemas.microsoft.com/office/drawing/2014/main" id="{0FA6A66A-56C5-451E-E43C-3B6DA51E12CB}"/>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9" name="Freeform 8">
              <a:extLst>
                <a:ext uri="{FF2B5EF4-FFF2-40B4-BE49-F238E27FC236}">
                  <a16:creationId xmlns:a16="http://schemas.microsoft.com/office/drawing/2014/main" id="{06EB9B0F-DCD8-B8FB-BD01-522C1AC06B8C}"/>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0" name="Freeform 9">
            <a:extLst>
              <a:ext uri="{FF2B5EF4-FFF2-40B4-BE49-F238E27FC236}">
                <a16:creationId xmlns:a16="http://schemas.microsoft.com/office/drawing/2014/main" id="{54E99873-CDBC-AC65-A951-21453AA3473C}"/>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265455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421072" y="143660"/>
            <a:ext cx="8989753" cy="1272256"/>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Advisor – Attendance?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822976" y="1888314"/>
            <a:ext cx="10378423" cy="3915721"/>
          </a:xfrm>
        </p:spPr>
        <p:txBody>
          <a:bodyPr>
            <a:noAutofit/>
          </a:bodyPr>
          <a:lstStyle/>
          <a:p>
            <a:pPr marL="0" indent="0">
              <a:buNone/>
            </a:pPr>
            <a:r>
              <a:rPr lang="en-US" sz="2400"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College can adopt rule that requires parties to inform the College, in advance of a hearing, whether the party intends to bring an advisor of choice to the hearing.</a:t>
            </a:r>
          </a:p>
          <a:p>
            <a:pPr lvl="1"/>
            <a:r>
              <a:rPr lang="en-US" dirty="0">
                <a:solidFill>
                  <a:srgbClr val="203965"/>
                </a:solidFill>
                <a:latin typeface="Arial" panose="020B0604020202020204" pitchFamily="34" charset="0"/>
                <a:ea typeface="Times New Roman" panose="02020603050405020304" pitchFamily="18" charset="0"/>
                <a:cs typeface="Arial" panose="020B0604020202020204" pitchFamily="34" charset="0"/>
              </a:rPr>
              <a:t>85 Fed. Reg. 30314 (May 19, 2020)</a:t>
            </a:r>
          </a:p>
          <a:p>
            <a:pPr marL="0" indent="0">
              <a:buNone/>
            </a:pPr>
            <a:endParaRPr lang="en-US" sz="2400" dirty="0">
              <a:solidFill>
                <a:srgbClr val="203965"/>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400" dirty="0">
                <a:solidFill>
                  <a:srgbClr val="203965"/>
                </a:solidFill>
                <a:latin typeface="Arial" panose="020B0604020202020204" pitchFamily="34" charset="0"/>
                <a:ea typeface="Times New Roman" panose="02020603050405020304" pitchFamily="18" charset="0"/>
                <a:cs typeface="Arial" panose="020B0604020202020204" pitchFamily="34" charset="0"/>
              </a:rPr>
              <a:t>If a</a:t>
            </a:r>
            <a:r>
              <a:rPr lang="en-US" sz="2400" dirty="0">
                <a:solidFill>
                  <a:srgbClr val="203965"/>
                </a:solidFill>
                <a:effectLst/>
                <a:latin typeface="Arial" panose="020B0604020202020204" pitchFamily="34" charset="0"/>
                <a:ea typeface="Times New Roman" panose="02020603050405020304" pitchFamily="18" charset="0"/>
                <a:cs typeface="Arial" panose="020B0604020202020204" pitchFamily="34" charset="0"/>
              </a:rPr>
              <a:t> party then appears at a hearing without an Advisor, the College must stop the hearing as necessary to permit the College to assign an advisor to that party to conduct cross-examination. </a:t>
            </a:r>
          </a:p>
          <a:p>
            <a:pPr lvl="1"/>
            <a:r>
              <a:rPr lang="en-US" dirty="0">
                <a:solidFill>
                  <a:srgbClr val="203965"/>
                </a:solidFill>
                <a:latin typeface="Arial" panose="020B0604020202020204" pitchFamily="34" charset="0"/>
                <a:cs typeface="Arial" panose="020B0604020202020204" pitchFamily="34" charset="0"/>
              </a:rPr>
              <a:t>85 Fed. Reg. 30314 (May 19, 2020)</a:t>
            </a:r>
          </a:p>
          <a:p>
            <a:pPr marL="0" indent="0">
              <a:buNone/>
            </a:pPr>
            <a:r>
              <a:rPr lang="en-US" sz="2400" dirty="0">
                <a:solidFill>
                  <a:srgbClr val="203965"/>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E0F59D84-6CFE-625B-EE30-0633AF78F2E6}"/>
              </a:ext>
            </a:extLst>
          </p:cNvPr>
          <p:cNvGrpSpPr/>
          <p:nvPr/>
        </p:nvGrpSpPr>
        <p:grpSpPr>
          <a:xfrm>
            <a:off x="6199417" y="6223000"/>
            <a:ext cx="5763947" cy="452105"/>
            <a:chOff x="0" y="0"/>
            <a:chExt cx="3084887" cy="3474657"/>
          </a:xfrm>
        </p:grpSpPr>
        <p:sp>
          <p:nvSpPr>
            <p:cNvPr id="6" name="Freeform 5">
              <a:extLst>
                <a:ext uri="{FF2B5EF4-FFF2-40B4-BE49-F238E27FC236}">
                  <a16:creationId xmlns:a16="http://schemas.microsoft.com/office/drawing/2014/main" id="{6D17582D-93A1-E5BF-68C4-CF24A2E3A53F}"/>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7" name="Freeform 3">
            <a:extLst>
              <a:ext uri="{FF2B5EF4-FFF2-40B4-BE49-F238E27FC236}">
                <a16:creationId xmlns:a16="http://schemas.microsoft.com/office/drawing/2014/main" id="{98E04F26-F263-9136-C4FE-4D293154951A}"/>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4" name="Group 6">
            <a:extLst>
              <a:ext uri="{FF2B5EF4-FFF2-40B4-BE49-F238E27FC236}">
                <a16:creationId xmlns:a16="http://schemas.microsoft.com/office/drawing/2014/main" id="{43EB5125-81D2-F634-4F3B-9762C3EE4643}"/>
              </a:ext>
            </a:extLst>
          </p:cNvPr>
          <p:cNvGrpSpPr>
            <a:grpSpLocks noChangeAspect="1"/>
          </p:cNvGrpSpPr>
          <p:nvPr/>
        </p:nvGrpSpPr>
        <p:grpSpPr>
          <a:xfrm>
            <a:off x="10691489" y="199692"/>
            <a:ext cx="1271875" cy="1271875"/>
            <a:chOff x="0" y="0"/>
            <a:chExt cx="6350000" cy="6350000"/>
          </a:xfrm>
          <a:solidFill>
            <a:srgbClr val="203965"/>
          </a:solidFill>
        </p:grpSpPr>
        <p:sp>
          <p:nvSpPr>
            <p:cNvPr id="8" name="Freeform 7">
              <a:extLst>
                <a:ext uri="{FF2B5EF4-FFF2-40B4-BE49-F238E27FC236}">
                  <a16:creationId xmlns:a16="http://schemas.microsoft.com/office/drawing/2014/main" id="{3E0CEE01-16DA-C9E6-60CF-7DB2353609EC}"/>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9" name="Freeform 8">
              <a:extLst>
                <a:ext uri="{FF2B5EF4-FFF2-40B4-BE49-F238E27FC236}">
                  <a16:creationId xmlns:a16="http://schemas.microsoft.com/office/drawing/2014/main" id="{1D0375D2-6F8A-EE6C-319B-8314C17BB4BB}"/>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0" name="Freeform 9">
            <a:extLst>
              <a:ext uri="{FF2B5EF4-FFF2-40B4-BE49-F238E27FC236}">
                <a16:creationId xmlns:a16="http://schemas.microsoft.com/office/drawing/2014/main" id="{ECB67090-A941-D92A-6FF0-CD472512FAD3}"/>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014113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297248" y="341321"/>
            <a:ext cx="8923078" cy="1274620"/>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Advisor – Attendance? (cont.)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940126" y="2133462"/>
            <a:ext cx="10311748" cy="3915721"/>
          </a:xfrm>
        </p:spPr>
        <p:txBody>
          <a:bodyPr>
            <a:noAutofit/>
          </a:bodyPr>
          <a:lstStyle/>
          <a:p>
            <a:pPr marL="0" marR="0" lvl="0" indent="0">
              <a:lnSpc>
                <a:spcPct val="100000"/>
              </a:lnSpc>
              <a:spcBef>
                <a:spcPts val="0"/>
              </a:spcBef>
              <a:buNone/>
            </a:pPr>
            <a:r>
              <a:rPr lang="en-US" sz="2400" u="none" strike="noStrike" dirty="0">
                <a:solidFill>
                  <a:srgbClr val="203965"/>
                </a:solidFill>
                <a:effectLst/>
                <a:latin typeface="Arial" panose="020B0604020202020204" pitchFamily="34" charset="0"/>
                <a:ea typeface="Arial" panose="020B0604020202020204" pitchFamily="34" charset="0"/>
                <a:cs typeface="Arial" panose="020B0604020202020204" pitchFamily="34" charset="0"/>
              </a:rPr>
              <a:t>If a party does not attend the live hearing, the party’s advisor may appear and conduct cross-examination on their behalf. </a:t>
            </a:r>
          </a:p>
          <a:p>
            <a:pPr lvl="1">
              <a:lnSpc>
                <a:spcPct val="100000"/>
              </a:lnSpc>
              <a:spcBef>
                <a:spcPts val="0"/>
              </a:spcBef>
            </a:pPr>
            <a:r>
              <a:rPr lang="en-US" u="none" strike="noStrike" dirty="0">
                <a:solidFill>
                  <a:srgbClr val="203965"/>
                </a:solidFill>
                <a:effectLst/>
                <a:latin typeface="Arial" panose="020B0604020202020204" pitchFamily="34" charset="0"/>
                <a:ea typeface="Arial" panose="020B0604020202020204" pitchFamily="34" charset="0"/>
                <a:cs typeface="Arial" panose="020B0604020202020204" pitchFamily="34" charset="0"/>
              </a:rPr>
              <a:t>85 Fed. Reg. 30314 (May 19, 2020).</a:t>
            </a:r>
          </a:p>
          <a:p>
            <a:pPr marL="342900" marR="0" lvl="0" indent="-342900">
              <a:lnSpc>
                <a:spcPct val="100000"/>
              </a:lnSpc>
              <a:spcBef>
                <a:spcPts val="0"/>
              </a:spcBef>
              <a:buFont typeface="Symbol" panose="05050102010706020507" pitchFamily="18" charset="2"/>
              <a:buChar char=""/>
            </a:pPr>
            <a:endParaRPr lang="en-US" sz="2400" u="none" strike="noStrike" dirty="0">
              <a:solidFill>
                <a:srgbClr val="203965"/>
              </a:solidFill>
              <a:effectLst/>
              <a:latin typeface="Arial" panose="020B0604020202020204" pitchFamily="34" charset="0"/>
              <a:ea typeface="Arial" panose="020B0604020202020204" pitchFamily="34" charset="0"/>
              <a:cs typeface="Arial" panose="020B0604020202020204" pitchFamily="34" charset="0"/>
            </a:endParaRPr>
          </a:p>
          <a:p>
            <a:pPr marL="0" indent="0">
              <a:lnSpc>
                <a:spcPct val="100000"/>
              </a:lnSpc>
              <a:spcBef>
                <a:spcPts val="0"/>
              </a:spcBef>
              <a:buNone/>
            </a:pPr>
            <a:r>
              <a:rPr lang="en-US" sz="2400" dirty="0">
                <a:solidFill>
                  <a:srgbClr val="203965"/>
                </a:solidFill>
                <a:effectLst/>
                <a:latin typeface="Arial" panose="020B0604020202020204" pitchFamily="34" charset="0"/>
                <a:ea typeface="Arial" panose="020B0604020202020204" pitchFamily="34" charset="0"/>
                <a:cs typeface="Arial" panose="020B0604020202020204" pitchFamily="34" charset="0"/>
              </a:rPr>
              <a:t>If neither a party nor their advisor appear at the hearing, the College will provide an advisor to appear on behalf of the non-appearing party.</a:t>
            </a:r>
          </a:p>
          <a:p>
            <a:pPr lvl="1">
              <a:lnSpc>
                <a:spcPct val="100000"/>
              </a:lnSpc>
              <a:spcBef>
                <a:spcPts val="0"/>
              </a:spcBef>
            </a:pPr>
            <a:r>
              <a:rPr lang="en-US" dirty="0">
                <a:solidFill>
                  <a:srgbClr val="203965"/>
                </a:solidFill>
                <a:effectLst/>
                <a:latin typeface="Arial" panose="020B0604020202020204" pitchFamily="34" charset="0"/>
                <a:ea typeface="Arial" panose="020B0604020202020204" pitchFamily="34" charset="0"/>
                <a:cs typeface="Arial" panose="020B0604020202020204" pitchFamily="34" charset="0"/>
              </a:rPr>
              <a:t>85 Fed. Reg. 30314 (May 19, 2020)</a:t>
            </a:r>
            <a:endParaRPr lang="en-US" dirty="0">
              <a:solidFill>
                <a:srgbClr val="203965"/>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315BA977-648F-E81D-AEFA-98E40FA84995}"/>
              </a:ext>
            </a:extLst>
          </p:cNvPr>
          <p:cNvGrpSpPr/>
          <p:nvPr/>
        </p:nvGrpSpPr>
        <p:grpSpPr>
          <a:xfrm>
            <a:off x="6199417" y="6223000"/>
            <a:ext cx="5763947" cy="452105"/>
            <a:chOff x="0" y="0"/>
            <a:chExt cx="3084887" cy="3474657"/>
          </a:xfrm>
        </p:grpSpPr>
        <p:sp>
          <p:nvSpPr>
            <p:cNvPr id="7" name="Freeform 5">
              <a:extLst>
                <a:ext uri="{FF2B5EF4-FFF2-40B4-BE49-F238E27FC236}">
                  <a16:creationId xmlns:a16="http://schemas.microsoft.com/office/drawing/2014/main" id="{97E8BF4C-E50F-FFC3-A4AB-5676BE4C5D90}"/>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5" name="Freeform 3">
            <a:extLst>
              <a:ext uri="{FF2B5EF4-FFF2-40B4-BE49-F238E27FC236}">
                <a16:creationId xmlns:a16="http://schemas.microsoft.com/office/drawing/2014/main" id="{5FD65736-039D-71F8-7B1E-AA43FD905754}"/>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4" name="Group 6">
            <a:extLst>
              <a:ext uri="{FF2B5EF4-FFF2-40B4-BE49-F238E27FC236}">
                <a16:creationId xmlns:a16="http://schemas.microsoft.com/office/drawing/2014/main" id="{4AE34805-E049-A3DC-DD47-5A0394964525}"/>
              </a:ext>
            </a:extLst>
          </p:cNvPr>
          <p:cNvGrpSpPr>
            <a:grpSpLocks noChangeAspect="1"/>
          </p:cNvGrpSpPr>
          <p:nvPr/>
        </p:nvGrpSpPr>
        <p:grpSpPr>
          <a:xfrm>
            <a:off x="10691489" y="199692"/>
            <a:ext cx="1271875" cy="1271875"/>
            <a:chOff x="0" y="0"/>
            <a:chExt cx="6350000" cy="6350000"/>
          </a:xfrm>
          <a:solidFill>
            <a:srgbClr val="203965"/>
          </a:solidFill>
        </p:grpSpPr>
        <p:sp>
          <p:nvSpPr>
            <p:cNvPr id="8" name="Freeform 7">
              <a:extLst>
                <a:ext uri="{FF2B5EF4-FFF2-40B4-BE49-F238E27FC236}">
                  <a16:creationId xmlns:a16="http://schemas.microsoft.com/office/drawing/2014/main" id="{D4571A2A-57BD-BF9F-8A6F-0B4E2ECF0227}"/>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9" name="Freeform 8">
              <a:extLst>
                <a:ext uri="{FF2B5EF4-FFF2-40B4-BE49-F238E27FC236}">
                  <a16:creationId xmlns:a16="http://schemas.microsoft.com/office/drawing/2014/main" id="{6324F312-A63E-F0A0-5254-49FF677D8BEB}"/>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0" name="Freeform 9">
            <a:extLst>
              <a:ext uri="{FF2B5EF4-FFF2-40B4-BE49-F238E27FC236}">
                <a16:creationId xmlns:a16="http://schemas.microsoft.com/office/drawing/2014/main" id="{85D1A229-01EB-778C-A666-345683A86E26}"/>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3488999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596513" y="121783"/>
            <a:ext cx="8690487"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Must Submit to Cross-Examination</a:t>
            </a:r>
          </a:p>
        </p:txBody>
      </p:sp>
      <p:sp>
        <p:nvSpPr>
          <p:cNvPr id="5" name="Content Placeholder 4">
            <a:extLst>
              <a:ext uri="{FF2B5EF4-FFF2-40B4-BE49-F238E27FC236}">
                <a16:creationId xmlns:a16="http://schemas.microsoft.com/office/drawing/2014/main" id="{D954435E-9560-4606-9784-5A76C6246AC3}"/>
              </a:ext>
            </a:extLst>
          </p:cNvPr>
          <p:cNvSpPr>
            <a:spLocks noGrp="1"/>
          </p:cNvSpPr>
          <p:nvPr>
            <p:ph idx="1"/>
          </p:nvPr>
        </p:nvSpPr>
        <p:spPr>
          <a:xfrm>
            <a:off x="1028700" y="2417511"/>
            <a:ext cx="9744075" cy="3621339"/>
          </a:xfrm>
        </p:spPr>
        <p:txBody>
          <a:bodyPr>
            <a:normAutofit/>
          </a:bodyPr>
          <a:lstStyle/>
          <a:p>
            <a:pPr>
              <a:buNone/>
            </a:pPr>
            <a:r>
              <a:rPr lang="en-US" sz="2400" dirty="0">
                <a:solidFill>
                  <a:srgbClr val="203965"/>
                </a:solidFill>
                <a:latin typeface="Arial" panose="020B0604020202020204" pitchFamily="34" charset="0"/>
                <a:cs typeface="Arial" panose="020B0604020202020204" pitchFamily="34" charset="0"/>
              </a:rPr>
              <a:t>“If a party or witness does not submit to cross-examination at the live hearing, the decisionmaker(s) must not rely on any statement of that party or witness in reaching a determination regarding responsibility; provided, however, that the decision-maker(s) cannot draw an inference about the determination regarding responsibility based solely on a party’s or witness’s absence from the live hearing or refusal to answer cross-examination or other questions.”</a:t>
            </a:r>
          </a:p>
          <a:p>
            <a:pPr lvl="1"/>
            <a:r>
              <a:rPr lang="en-US" dirty="0">
                <a:solidFill>
                  <a:srgbClr val="203965"/>
                </a:solidFill>
                <a:latin typeface="Arial" panose="020B0604020202020204" pitchFamily="34" charset="0"/>
                <a:cs typeface="Arial" panose="020B0604020202020204" pitchFamily="34" charset="0"/>
              </a:rPr>
              <a:t>Sec. 106.45(b)(6)(</a:t>
            </a:r>
            <a:r>
              <a:rPr lang="en-US" dirty="0" err="1">
                <a:solidFill>
                  <a:srgbClr val="203965"/>
                </a:solidFill>
                <a:latin typeface="Arial" panose="020B0604020202020204" pitchFamily="34" charset="0"/>
                <a:cs typeface="Arial" panose="020B0604020202020204" pitchFamily="34" charset="0"/>
              </a:rPr>
              <a:t>i</a:t>
            </a:r>
            <a:r>
              <a:rPr lang="en-US" dirty="0">
                <a:solidFill>
                  <a:srgbClr val="203965"/>
                </a:solidFill>
                <a:latin typeface="Arial" panose="020B0604020202020204" pitchFamily="34" charset="0"/>
                <a:cs typeface="Arial" panose="020B0604020202020204" pitchFamily="34" charset="0"/>
              </a:rPr>
              <a:t>)</a:t>
            </a:r>
          </a:p>
        </p:txBody>
      </p:sp>
      <p:grpSp>
        <p:nvGrpSpPr>
          <p:cNvPr id="3" name="Group 2">
            <a:extLst>
              <a:ext uri="{FF2B5EF4-FFF2-40B4-BE49-F238E27FC236}">
                <a16:creationId xmlns:a16="http://schemas.microsoft.com/office/drawing/2014/main" id="{DAC2E7EC-BFD9-970D-73BF-B3C180783222}"/>
              </a:ext>
            </a:extLst>
          </p:cNvPr>
          <p:cNvGrpSpPr/>
          <p:nvPr/>
        </p:nvGrpSpPr>
        <p:grpSpPr>
          <a:xfrm>
            <a:off x="6209145" y="6223000"/>
            <a:ext cx="5763947" cy="452105"/>
            <a:chOff x="0" y="0"/>
            <a:chExt cx="3084887" cy="3474657"/>
          </a:xfrm>
        </p:grpSpPr>
        <p:sp>
          <p:nvSpPr>
            <p:cNvPr id="4" name="Freeform 5">
              <a:extLst>
                <a:ext uri="{FF2B5EF4-FFF2-40B4-BE49-F238E27FC236}">
                  <a16:creationId xmlns:a16="http://schemas.microsoft.com/office/drawing/2014/main" id="{01B767C8-6563-C87D-CA68-03A47657AA82}"/>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6" name="Freeform 3">
            <a:extLst>
              <a:ext uri="{FF2B5EF4-FFF2-40B4-BE49-F238E27FC236}">
                <a16:creationId xmlns:a16="http://schemas.microsoft.com/office/drawing/2014/main" id="{9A8A3B09-5CB9-267B-B3E8-E96E06DBBEB4}"/>
              </a:ext>
            </a:extLst>
          </p:cNvPr>
          <p:cNvSpPr/>
          <p:nvPr/>
        </p:nvSpPr>
        <p:spPr>
          <a:xfrm>
            <a:off x="218355"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7" name="Group 6">
            <a:extLst>
              <a:ext uri="{FF2B5EF4-FFF2-40B4-BE49-F238E27FC236}">
                <a16:creationId xmlns:a16="http://schemas.microsoft.com/office/drawing/2014/main" id="{3FC9D066-CE58-4A13-23F8-DC60562EF060}"/>
              </a:ext>
            </a:extLst>
          </p:cNvPr>
          <p:cNvGrpSpPr>
            <a:grpSpLocks noChangeAspect="1"/>
          </p:cNvGrpSpPr>
          <p:nvPr/>
        </p:nvGrpSpPr>
        <p:grpSpPr>
          <a:xfrm>
            <a:off x="10691489" y="199692"/>
            <a:ext cx="1271875" cy="1271875"/>
            <a:chOff x="0" y="0"/>
            <a:chExt cx="6350000" cy="6350000"/>
          </a:xfrm>
          <a:solidFill>
            <a:srgbClr val="203965"/>
          </a:solidFill>
        </p:grpSpPr>
        <p:sp>
          <p:nvSpPr>
            <p:cNvPr id="8" name="Freeform 7">
              <a:extLst>
                <a:ext uri="{FF2B5EF4-FFF2-40B4-BE49-F238E27FC236}">
                  <a16:creationId xmlns:a16="http://schemas.microsoft.com/office/drawing/2014/main" id="{F4F96829-25BB-8447-4FD6-AF204B8FD6FF}"/>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9" name="Freeform 8">
              <a:extLst>
                <a:ext uri="{FF2B5EF4-FFF2-40B4-BE49-F238E27FC236}">
                  <a16:creationId xmlns:a16="http://schemas.microsoft.com/office/drawing/2014/main" id="{2C6E4E7C-2747-52B6-3C06-A4E520AB1075}"/>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0" name="Freeform 9">
            <a:extLst>
              <a:ext uri="{FF2B5EF4-FFF2-40B4-BE49-F238E27FC236}">
                <a16:creationId xmlns:a16="http://schemas.microsoft.com/office/drawing/2014/main" id="{A7F8C86E-2A02-43F5-BF52-553BD1A5F347}"/>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348617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135322" y="141295"/>
            <a:ext cx="9275503"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Questions of Parties and Witnesses by Advisor</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759068" y="2135964"/>
            <a:ext cx="10359373" cy="3915721"/>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At the live hearing, the decisionmaker(s) must permit each party’s advisor to ask the other party and any witnesses all relevant questions and follow-up questions, including those challenging credibility.  </a:t>
            </a:r>
          </a:p>
          <a:p>
            <a:pPr lvl="1"/>
            <a:r>
              <a:rPr lang="en-US" dirty="0">
                <a:solidFill>
                  <a:srgbClr val="203965"/>
                </a:solidFill>
                <a:latin typeface="Arial" panose="020B0604020202020204" pitchFamily="34" charset="0"/>
                <a:cs typeface="Arial" panose="020B0604020202020204" pitchFamily="34" charset="0"/>
              </a:rPr>
              <a:t>Sec. 106.45 (b)(6) (</a:t>
            </a:r>
            <a:r>
              <a:rPr lang="en-US" dirty="0" err="1">
                <a:solidFill>
                  <a:srgbClr val="203965"/>
                </a:solidFill>
                <a:latin typeface="Arial" panose="020B0604020202020204" pitchFamily="34" charset="0"/>
                <a:cs typeface="Arial" panose="020B0604020202020204" pitchFamily="34" charset="0"/>
              </a:rPr>
              <a:t>i</a:t>
            </a:r>
            <a:r>
              <a:rPr lang="en-US" dirty="0">
                <a:solidFill>
                  <a:srgbClr val="203965"/>
                </a:solidFill>
                <a:latin typeface="Arial" panose="020B0604020202020204" pitchFamily="34" charset="0"/>
                <a:cs typeface="Arial" panose="020B0604020202020204" pitchFamily="34" charset="0"/>
              </a:rPr>
              <a:t>) </a:t>
            </a:r>
          </a:p>
          <a:p>
            <a:pPr marL="0" indent="0">
              <a:buNone/>
            </a:pPr>
            <a:endParaRPr lang="en-US" sz="2400" dirty="0">
              <a:solidFill>
                <a:srgbClr val="203965"/>
              </a:solidFill>
              <a:latin typeface="Arial" panose="020B0604020202020204" pitchFamily="34" charset="0"/>
              <a:cs typeface="Arial" panose="020B0604020202020204" pitchFamily="34" charset="0"/>
            </a:endParaRPr>
          </a:p>
          <a:p>
            <a:pPr marL="0" indent="0">
              <a:buNone/>
            </a:pPr>
            <a:r>
              <a:rPr lang="en-US" sz="2400" dirty="0">
                <a:solidFill>
                  <a:srgbClr val="203965"/>
                </a:solidFill>
                <a:latin typeface="Arial" panose="020B0604020202020204" pitchFamily="34" charset="0"/>
                <a:cs typeface="Arial" panose="020B0604020202020204" pitchFamily="34" charset="0"/>
              </a:rPr>
              <a:t>“If a party does not have an advisor present at the live hearing, the recipient must provide without fee or charge to that party, an advisor of the recipient’s choice, who may be, but is not required to be, an attorney, to conduct cross-examination on behalf of that party.”</a:t>
            </a:r>
          </a:p>
          <a:p>
            <a:pPr lvl="1"/>
            <a:r>
              <a:rPr lang="en-US" dirty="0">
                <a:solidFill>
                  <a:srgbClr val="203965"/>
                </a:solidFill>
                <a:latin typeface="Arial" panose="020B0604020202020204" pitchFamily="34" charset="0"/>
                <a:cs typeface="Arial" panose="020B0604020202020204" pitchFamily="34" charset="0"/>
              </a:rPr>
              <a:t>Sec. 106.45 (b)(6) (</a:t>
            </a:r>
            <a:r>
              <a:rPr lang="en-US" dirty="0" err="1">
                <a:solidFill>
                  <a:srgbClr val="203965"/>
                </a:solidFill>
                <a:latin typeface="Arial" panose="020B0604020202020204" pitchFamily="34" charset="0"/>
                <a:cs typeface="Arial" panose="020B0604020202020204" pitchFamily="34" charset="0"/>
              </a:rPr>
              <a:t>i</a:t>
            </a:r>
            <a:r>
              <a:rPr lang="en-US" dirty="0">
                <a:solidFill>
                  <a:srgbClr val="203965"/>
                </a:solidFill>
                <a:latin typeface="Arial" panose="020B0604020202020204" pitchFamily="34" charset="0"/>
                <a:cs typeface="Arial" panose="020B0604020202020204" pitchFamily="34" charset="0"/>
              </a:rPr>
              <a:t>) </a:t>
            </a:r>
          </a:p>
        </p:txBody>
      </p:sp>
      <p:grpSp>
        <p:nvGrpSpPr>
          <p:cNvPr id="4" name="Group 3">
            <a:extLst>
              <a:ext uri="{FF2B5EF4-FFF2-40B4-BE49-F238E27FC236}">
                <a16:creationId xmlns:a16="http://schemas.microsoft.com/office/drawing/2014/main" id="{EDF93094-025C-B5DF-A378-EADB134CF757}"/>
              </a:ext>
            </a:extLst>
          </p:cNvPr>
          <p:cNvGrpSpPr/>
          <p:nvPr/>
        </p:nvGrpSpPr>
        <p:grpSpPr>
          <a:xfrm>
            <a:off x="6199417" y="6223000"/>
            <a:ext cx="5763947" cy="452105"/>
            <a:chOff x="0" y="0"/>
            <a:chExt cx="3084887" cy="3474657"/>
          </a:xfrm>
        </p:grpSpPr>
        <p:sp>
          <p:nvSpPr>
            <p:cNvPr id="5" name="Freeform 5">
              <a:extLst>
                <a:ext uri="{FF2B5EF4-FFF2-40B4-BE49-F238E27FC236}">
                  <a16:creationId xmlns:a16="http://schemas.microsoft.com/office/drawing/2014/main" id="{0179311E-DCC8-ACB2-F80F-81A8BFA9FF75}"/>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6" name="Freeform 3">
            <a:extLst>
              <a:ext uri="{FF2B5EF4-FFF2-40B4-BE49-F238E27FC236}">
                <a16:creationId xmlns:a16="http://schemas.microsoft.com/office/drawing/2014/main" id="{A2A7A579-9FED-B73E-FDB8-487C9E147C3F}"/>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7" name="Group 6">
            <a:extLst>
              <a:ext uri="{FF2B5EF4-FFF2-40B4-BE49-F238E27FC236}">
                <a16:creationId xmlns:a16="http://schemas.microsoft.com/office/drawing/2014/main" id="{C3B55A55-ACB5-2B00-E72E-66D1164290B3}"/>
              </a:ext>
            </a:extLst>
          </p:cNvPr>
          <p:cNvGrpSpPr>
            <a:grpSpLocks noChangeAspect="1"/>
          </p:cNvGrpSpPr>
          <p:nvPr/>
        </p:nvGrpSpPr>
        <p:grpSpPr>
          <a:xfrm>
            <a:off x="10691489" y="199692"/>
            <a:ext cx="1271875" cy="1271875"/>
            <a:chOff x="0" y="0"/>
            <a:chExt cx="6350000" cy="6350000"/>
          </a:xfrm>
          <a:solidFill>
            <a:srgbClr val="203965"/>
          </a:solidFill>
        </p:grpSpPr>
        <p:sp>
          <p:nvSpPr>
            <p:cNvPr id="8" name="Freeform 7">
              <a:extLst>
                <a:ext uri="{FF2B5EF4-FFF2-40B4-BE49-F238E27FC236}">
                  <a16:creationId xmlns:a16="http://schemas.microsoft.com/office/drawing/2014/main" id="{851F43A4-3C9B-80BC-8220-5B3FCEF181C5}"/>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9" name="Freeform 8">
              <a:extLst>
                <a:ext uri="{FF2B5EF4-FFF2-40B4-BE49-F238E27FC236}">
                  <a16:creationId xmlns:a16="http://schemas.microsoft.com/office/drawing/2014/main" id="{5CD523F5-9A81-34E7-E4A9-1B6050D11FB2}"/>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0" name="Freeform 9">
            <a:extLst>
              <a:ext uri="{FF2B5EF4-FFF2-40B4-BE49-F238E27FC236}">
                <a16:creationId xmlns:a16="http://schemas.microsoft.com/office/drawing/2014/main" id="{D3257D80-C8BB-39E5-84A7-9510DF0302B6}"/>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265455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471214" y="145066"/>
            <a:ext cx="6787468" cy="1381125"/>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Cross-Examination</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133712" y="2304410"/>
            <a:ext cx="9924575" cy="3186245"/>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“Such cross-examination at the live hearing must be conducted directly, orally, and in real time by the party’s advisor of choice and never by a party personally, notwithstanding the discretion of the recipient under paragraph (b)(5)(iv) of this section to otherwise restrict the extent to which advisors may participate in the proceedings.”</a:t>
            </a:r>
          </a:p>
          <a:p>
            <a:pPr lvl="1"/>
            <a:r>
              <a:rPr lang="en-US" dirty="0">
                <a:solidFill>
                  <a:srgbClr val="203965"/>
                </a:solidFill>
                <a:latin typeface="Arial" panose="020B0604020202020204" pitchFamily="34" charset="0"/>
                <a:cs typeface="Arial" panose="020B0604020202020204" pitchFamily="34" charset="0"/>
              </a:rPr>
              <a:t>Sec. 106.45 (b)(6) (</a:t>
            </a:r>
            <a:r>
              <a:rPr lang="en-US" dirty="0" err="1">
                <a:solidFill>
                  <a:srgbClr val="203965"/>
                </a:solidFill>
                <a:latin typeface="Arial" panose="020B0604020202020204" pitchFamily="34" charset="0"/>
                <a:cs typeface="Arial" panose="020B0604020202020204" pitchFamily="34" charset="0"/>
              </a:rPr>
              <a:t>i</a:t>
            </a:r>
            <a:r>
              <a:rPr lang="en-US" dirty="0">
                <a:solidFill>
                  <a:srgbClr val="203965"/>
                </a:solidFill>
                <a:latin typeface="Arial" panose="020B0604020202020204" pitchFamily="34" charset="0"/>
                <a:cs typeface="Arial" panose="020B0604020202020204" pitchFamily="34" charset="0"/>
              </a:rPr>
              <a:t>) </a:t>
            </a:r>
          </a:p>
        </p:txBody>
      </p:sp>
      <p:grpSp>
        <p:nvGrpSpPr>
          <p:cNvPr id="4" name="Group 3">
            <a:extLst>
              <a:ext uri="{FF2B5EF4-FFF2-40B4-BE49-F238E27FC236}">
                <a16:creationId xmlns:a16="http://schemas.microsoft.com/office/drawing/2014/main" id="{0B40AFB9-4CE5-2F67-B2AE-3FBB7A346DBB}"/>
              </a:ext>
            </a:extLst>
          </p:cNvPr>
          <p:cNvGrpSpPr/>
          <p:nvPr/>
        </p:nvGrpSpPr>
        <p:grpSpPr>
          <a:xfrm>
            <a:off x="6199417" y="6223000"/>
            <a:ext cx="5763947" cy="452105"/>
            <a:chOff x="0" y="0"/>
            <a:chExt cx="3084887" cy="3474657"/>
          </a:xfrm>
        </p:grpSpPr>
        <p:sp>
          <p:nvSpPr>
            <p:cNvPr id="5" name="Freeform 5">
              <a:extLst>
                <a:ext uri="{FF2B5EF4-FFF2-40B4-BE49-F238E27FC236}">
                  <a16:creationId xmlns:a16="http://schemas.microsoft.com/office/drawing/2014/main" id="{8C2EA011-D44E-265C-6D06-298866E16257}"/>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6" name="Freeform 3">
            <a:extLst>
              <a:ext uri="{FF2B5EF4-FFF2-40B4-BE49-F238E27FC236}">
                <a16:creationId xmlns:a16="http://schemas.microsoft.com/office/drawing/2014/main" id="{DBD4F28B-2BFB-4E63-785A-A1F8714BD03B}"/>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7" name="Group 6">
            <a:extLst>
              <a:ext uri="{FF2B5EF4-FFF2-40B4-BE49-F238E27FC236}">
                <a16:creationId xmlns:a16="http://schemas.microsoft.com/office/drawing/2014/main" id="{A425CEA2-406E-C4D4-BC3C-071EACAFCEAE}"/>
              </a:ext>
            </a:extLst>
          </p:cNvPr>
          <p:cNvGrpSpPr>
            <a:grpSpLocks noChangeAspect="1"/>
          </p:cNvGrpSpPr>
          <p:nvPr/>
        </p:nvGrpSpPr>
        <p:grpSpPr>
          <a:xfrm>
            <a:off x="10691489" y="199692"/>
            <a:ext cx="1271875" cy="1271875"/>
            <a:chOff x="0" y="0"/>
            <a:chExt cx="6350000" cy="6350000"/>
          </a:xfrm>
          <a:solidFill>
            <a:srgbClr val="203965"/>
          </a:solidFill>
        </p:grpSpPr>
        <p:sp>
          <p:nvSpPr>
            <p:cNvPr id="8" name="Freeform 7">
              <a:extLst>
                <a:ext uri="{FF2B5EF4-FFF2-40B4-BE49-F238E27FC236}">
                  <a16:creationId xmlns:a16="http://schemas.microsoft.com/office/drawing/2014/main" id="{03F98ABC-E1D9-F92D-C64F-59DCFC95178A}"/>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9" name="Freeform 8">
              <a:extLst>
                <a:ext uri="{FF2B5EF4-FFF2-40B4-BE49-F238E27FC236}">
                  <a16:creationId xmlns:a16="http://schemas.microsoft.com/office/drawing/2014/main" id="{5A889929-C28C-627F-1951-A19EA8CDEDFD}"/>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0" name="Freeform 9">
            <a:extLst>
              <a:ext uri="{FF2B5EF4-FFF2-40B4-BE49-F238E27FC236}">
                <a16:creationId xmlns:a16="http://schemas.microsoft.com/office/drawing/2014/main" id="{E9A5525A-5F05-79DB-185C-0CDF473D1C51}"/>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3919574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063544" y="168699"/>
            <a:ext cx="7301821"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Determination by Decision-maker</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226248" y="2387115"/>
            <a:ext cx="9739503" cy="2895831"/>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“Before a complainant, respondent, or witness answers a cross-examination or other question, the decision-maker(s) must first determine whether the question is relevant and explain any decision to exclude a question as not relevant.”</a:t>
            </a:r>
          </a:p>
          <a:p>
            <a:pPr lvl="1"/>
            <a:r>
              <a:rPr lang="en-US" dirty="0">
                <a:solidFill>
                  <a:srgbClr val="203965"/>
                </a:solidFill>
                <a:latin typeface="Arial" panose="020B0604020202020204" pitchFamily="34" charset="0"/>
                <a:cs typeface="Arial" panose="020B0604020202020204" pitchFamily="34" charset="0"/>
              </a:rPr>
              <a:t>Sec. 106.45 (b)(6) (i) </a:t>
            </a:r>
          </a:p>
        </p:txBody>
      </p:sp>
      <p:grpSp>
        <p:nvGrpSpPr>
          <p:cNvPr id="4" name="Group 3">
            <a:extLst>
              <a:ext uri="{FF2B5EF4-FFF2-40B4-BE49-F238E27FC236}">
                <a16:creationId xmlns:a16="http://schemas.microsoft.com/office/drawing/2014/main" id="{61A59A05-0D6D-2893-55D2-BE2C5BCC90C5}"/>
              </a:ext>
            </a:extLst>
          </p:cNvPr>
          <p:cNvGrpSpPr/>
          <p:nvPr/>
        </p:nvGrpSpPr>
        <p:grpSpPr>
          <a:xfrm>
            <a:off x="6199417" y="6223000"/>
            <a:ext cx="5763947" cy="452105"/>
            <a:chOff x="0" y="0"/>
            <a:chExt cx="3084887" cy="3474657"/>
          </a:xfrm>
        </p:grpSpPr>
        <p:sp>
          <p:nvSpPr>
            <p:cNvPr id="5" name="Freeform 5">
              <a:extLst>
                <a:ext uri="{FF2B5EF4-FFF2-40B4-BE49-F238E27FC236}">
                  <a16:creationId xmlns:a16="http://schemas.microsoft.com/office/drawing/2014/main" id="{DF6E7D25-2098-B2A5-3B66-97F7E8172627}"/>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6" name="Freeform 3">
            <a:extLst>
              <a:ext uri="{FF2B5EF4-FFF2-40B4-BE49-F238E27FC236}">
                <a16:creationId xmlns:a16="http://schemas.microsoft.com/office/drawing/2014/main" id="{0412C8C4-23B3-935C-F306-A77FE67D9A92}"/>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7" name="Group 6">
            <a:extLst>
              <a:ext uri="{FF2B5EF4-FFF2-40B4-BE49-F238E27FC236}">
                <a16:creationId xmlns:a16="http://schemas.microsoft.com/office/drawing/2014/main" id="{81772187-4836-3AA2-E432-6379D9B44E6C}"/>
              </a:ext>
            </a:extLst>
          </p:cNvPr>
          <p:cNvGrpSpPr>
            <a:grpSpLocks noChangeAspect="1"/>
          </p:cNvGrpSpPr>
          <p:nvPr/>
        </p:nvGrpSpPr>
        <p:grpSpPr>
          <a:xfrm>
            <a:off x="10691489" y="199692"/>
            <a:ext cx="1271875" cy="1271875"/>
            <a:chOff x="0" y="0"/>
            <a:chExt cx="6350000" cy="6350000"/>
          </a:xfrm>
          <a:solidFill>
            <a:srgbClr val="203965"/>
          </a:solidFill>
        </p:grpSpPr>
        <p:sp>
          <p:nvSpPr>
            <p:cNvPr id="8" name="Freeform 7">
              <a:extLst>
                <a:ext uri="{FF2B5EF4-FFF2-40B4-BE49-F238E27FC236}">
                  <a16:creationId xmlns:a16="http://schemas.microsoft.com/office/drawing/2014/main" id="{39471EFC-3181-589E-3B3A-44DB6E2D9305}"/>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9" name="Freeform 8">
              <a:extLst>
                <a:ext uri="{FF2B5EF4-FFF2-40B4-BE49-F238E27FC236}">
                  <a16:creationId xmlns:a16="http://schemas.microsoft.com/office/drawing/2014/main" id="{3463A899-59E3-4D69-BEB8-EA4195BEB4FE}"/>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0" name="Freeform 9">
            <a:extLst>
              <a:ext uri="{FF2B5EF4-FFF2-40B4-BE49-F238E27FC236}">
                <a16:creationId xmlns:a16="http://schemas.microsoft.com/office/drawing/2014/main" id="{B56E0AFD-0033-EA57-C0CC-03CE848B93F6}"/>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544086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920669" y="91366"/>
            <a:ext cx="7301821" cy="1336251"/>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“Waiving” Question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049259" y="2391076"/>
            <a:ext cx="9791700" cy="2400762"/>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Rules of Procedure (No Waiver of Questions):  [T]he Department declines to allow a party or witness to “waive” a question.  </a:t>
            </a:r>
          </a:p>
          <a:p>
            <a:pPr lvl="1"/>
            <a:r>
              <a:rPr lang="en-US" dirty="0">
                <a:solidFill>
                  <a:srgbClr val="203965"/>
                </a:solidFill>
                <a:latin typeface="Arial" panose="020B0604020202020204" pitchFamily="34" charset="0"/>
                <a:cs typeface="Arial" panose="020B0604020202020204" pitchFamily="34" charset="0"/>
              </a:rPr>
              <a:t>Title IX Reg; Page 1183(May 6, 2020 DoE website)</a:t>
            </a:r>
          </a:p>
        </p:txBody>
      </p:sp>
      <p:grpSp>
        <p:nvGrpSpPr>
          <p:cNvPr id="4" name="Group 3">
            <a:extLst>
              <a:ext uri="{FF2B5EF4-FFF2-40B4-BE49-F238E27FC236}">
                <a16:creationId xmlns:a16="http://schemas.microsoft.com/office/drawing/2014/main" id="{27E42534-0BC0-584E-F60F-EAA7A87CD6A1}"/>
              </a:ext>
            </a:extLst>
          </p:cNvPr>
          <p:cNvGrpSpPr/>
          <p:nvPr/>
        </p:nvGrpSpPr>
        <p:grpSpPr>
          <a:xfrm>
            <a:off x="6199417" y="6223000"/>
            <a:ext cx="5763947" cy="452105"/>
            <a:chOff x="0" y="0"/>
            <a:chExt cx="3084887" cy="3474657"/>
          </a:xfrm>
        </p:grpSpPr>
        <p:sp>
          <p:nvSpPr>
            <p:cNvPr id="5" name="Freeform 5">
              <a:extLst>
                <a:ext uri="{FF2B5EF4-FFF2-40B4-BE49-F238E27FC236}">
                  <a16:creationId xmlns:a16="http://schemas.microsoft.com/office/drawing/2014/main" id="{958A2463-0B41-237A-187B-EC278F327444}"/>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6" name="Freeform 3">
            <a:extLst>
              <a:ext uri="{FF2B5EF4-FFF2-40B4-BE49-F238E27FC236}">
                <a16:creationId xmlns:a16="http://schemas.microsoft.com/office/drawing/2014/main" id="{8128FBD0-45F4-35F2-0F70-2AB047778B44}"/>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7" name="Group 6">
            <a:extLst>
              <a:ext uri="{FF2B5EF4-FFF2-40B4-BE49-F238E27FC236}">
                <a16:creationId xmlns:a16="http://schemas.microsoft.com/office/drawing/2014/main" id="{2215C9C6-B4AD-EBB2-8178-2A6D4041C35D}"/>
              </a:ext>
            </a:extLst>
          </p:cNvPr>
          <p:cNvGrpSpPr>
            <a:grpSpLocks noChangeAspect="1"/>
          </p:cNvGrpSpPr>
          <p:nvPr/>
        </p:nvGrpSpPr>
        <p:grpSpPr>
          <a:xfrm>
            <a:off x="10691489" y="199692"/>
            <a:ext cx="1271875" cy="1271875"/>
            <a:chOff x="0" y="0"/>
            <a:chExt cx="6350000" cy="6350000"/>
          </a:xfrm>
          <a:solidFill>
            <a:srgbClr val="203965"/>
          </a:solidFill>
        </p:grpSpPr>
        <p:sp>
          <p:nvSpPr>
            <p:cNvPr id="8" name="Freeform 7">
              <a:extLst>
                <a:ext uri="{FF2B5EF4-FFF2-40B4-BE49-F238E27FC236}">
                  <a16:creationId xmlns:a16="http://schemas.microsoft.com/office/drawing/2014/main" id="{C7A5E36F-C817-A8AB-96DF-23E86E1BCF84}"/>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9" name="Freeform 8">
              <a:extLst>
                <a:ext uri="{FF2B5EF4-FFF2-40B4-BE49-F238E27FC236}">
                  <a16:creationId xmlns:a16="http://schemas.microsoft.com/office/drawing/2014/main" id="{F6419586-222E-2E2B-E8C4-07EA3B914260}"/>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0" name="Freeform 9">
            <a:extLst>
              <a:ext uri="{FF2B5EF4-FFF2-40B4-BE49-F238E27FC236}">
                <a16:creationId xmlns:a16="http://schemas.microsoft.com/office/drawing/2014/main" id="{A440C875-D24B-30AB-DF14-D882DFA5CFA1}"/>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54408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1143000"/>
            <a:ext cx="1727200" cy="5715000"/>
            <a:chOff x="0" y="0"/>
            <a:chExt cx="1041697" cy="2171962"/>
          </a:xfrm>
        </p:grpSpPr>
        <p:sp>
          <p:nvSpPr>
            <p:cNvPr id="6" name="Freeform 6"/>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8" name="Group 8"/>
          <p:cNvGrpSpPr>
            <a:grpSpLocks noChangeAspect="1"/>
          </p:cNvGrpSpPr>
          <p:nvPr/>
        </p:nvGrpSpPr>
        <p:grpSpPr>
          <a:xfrm>
            <a:off x="400431" y="263921"/>
            <a:ext cx="1557626" cy="1557626"/>
            <a:chOff x="0" y="0"/>
            <a:chExt cx="6350000" cy="6350000"/>
          </a:xfrm>
        </p:grpSpPr>
        <p:sp>
          <p:nvSpPr>
            <p:cNvPr id="9" name="Freeform 9"/>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10" name="Freeform 10"/>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1" name="Freeform 11"/>
          <p:cNvSpPr/>
          <p:nvPr/>
        </p:nvSpPr>
        <p:spPr>
          <a:xfrm>
            <a:off x="631285" y="499570"/>
            <a:ext cx="1095916" cy="1086327"/>
          </a:xfrm>
          <a:custGeom>
            <a:avLst/>
            <a:gdLst/>
            <a:ahLst/>
            <a:cxnLst/>
            <a:rect l="l" t="t" r="r" b="b"/>
            <a:pathLst>
              <a:path w="1643874" h="1629490">
                <a:moveTo>
                  <a:pt x="0" y="0"/>
                </a:moveTo>
                <a:lnTo>
                  <a:pt x="1643874" y="0"/>
                </a:lnTo>
                <a:lnTo>
                  <a:pt x="1643874" y="1629491"/>
                </a:lnTo>
                <a:lnTo>
                  <a:pt x="0" y="16294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2" name="TextBox 12"/>
          <p:cNvSpPr txBox="1"/>
          <p:nvPr/>
        </p:nvSpPr>
        <p:spPr>
          <a:xfrm>
            <a:off x="2272761" y="660680"/>
            <a:ext cx="7131050" cy="1162626"/>
          </a:xfrm>
          <a:prstGeom prst="rect">
            <a:avLst/>
          </a:prstGeom>
        </p:spPr>
        <p:txBody>
          <a:bodyPr wrap="square" lIns="0" tIns="0" rIns="0" bIns="0" rtlCol="0" anchor="t">
            <a:spAutoFit/>
          </a:bodyPr>
          <a:lstStyle/>
          <a:p>
            <a:pPr>
              <a:lnSpc>
                <a:spcPts val="4400"/>
              </a:lnSpc>
            </a:pPr>
            <a:r>
              <a:rPr lang="en-US" sz="6000" dirty="0">
                <a:solidFill>
                  <a:srgbClr val="203965"/>
                </a:solidFill>
                <a:latin typeface="Arial" panose="020B0604020202020204" pitchFamily="34" charset="0"/>
                <a:cs typeface="Arial" panose="020B0604020202020204" pitchFamily="34" charset="0"/>
              </a:rPr>
              <a:t>Definition – </a:t>
            </a:r>
          </a:p>
          <a:p>
            <a:pPr>
              <a:lnSpc>
                <a:spcPts val="4400"/>
              </a:lnSpc>
            </a:pPr>
            <a:r>
              <a:rPr lang="en-US" sz="6000" dirty="0">
                <a:solidFill>
                  <a:srgbClr val="203965"/>
                </a:solidFill>
                <a:latin typeface="Arial" panose="020B0604020202020204" pitchFamily="34" charset="0"/>
                <a:cs typeface="Arial" panose="020B0604020202020204" pitchFamily="34" charset="0"/>
              </a:rPr>
              <a:t>Sexual Harassment</a:t>
            </a:r>
          </a:p>
        </p:txBody>
      </p:sp>
      <p:sp>
        <p:nvSpPr>
          <p:cNvPr id="13" name="TextBox 13"/>
          <p:cNvSpPr txBox="1"/>
          <p:nvPr/>
        </p:nvSpPr>
        <p:spPr>
          <a:xfrm>
            <a:off x="1958057" y="2031222"/>
            <a:ext cx="9757694" cy="4431983"/>
          </a:xfrm>
          <a:prstGeom prst="rect">
            <a:avLst/>
          </a:prstGeom>
        </p:spPr>
        <p:txBody>
          <a:bodyPr wrap="square" lIns="0" tIns="0" rIns="0" bIns="0" rtlCol="0" anchor="t">
            <a:spAutoFit/>
          </a:bodyPr>
          <a:lstStyle/>
          <a:p>
            <a:pPr>
              <a:spcBef>
                <a:spcPct val="0"/>
              </a:spcBef>
            </a:pPr>
            <a:r>
              <a:rPr lang="en-US" sz="2400" dirty="0">
                <a:solidFill>
                  <a:srgbClr val="203965"/>
                </a:solidFill>
                <a:latin typeface="Arial" panose="020B0604020202020204" pitchFamily="34" charset="0"/>
                <a:cs typeface="Arial" panose="020B0604020202020204" pitchFamily="34" charset="0"/>
              </a:rPr>
              <a:t>“Conduct on the basis of sex that satisfies one or more of the following: </a:t>
            </a:r>
          </a:p>
          <a:p>
            <a:pPr>
              <a:spcBef>
                <a:spcPct val="0"/>
              </a:spcBef>
            </a:pPr>
            <a:r>
              <a:rPr lang="en-US" sz="2400" dirty="0">
                <a:solidFill>
                  <a:srgbClr val="203965"/>
                </a:solidFill>
                <a:latin typeface="Arial" panose="020B0604020202020204" pitchFamily="34" charset="0"/>
                <a:cs typeface="Arial" panose="020B0604020202020204" pitchFamily="34" charset="0"/>
              </a:rPr>
              <a:t>(1) An employee of the recipient conditioning the provision of an aid, benefit, or service of the recipient on an individual’s participation in unwelcome sexual conduct; (2) Unwelcome conduct determined by a reasonable person to be so severe, pervasive, and objectively offensive that it effectively denies a person equal access to the recipient’s education program or activity; or (3) “Sexual assault” as defined in 20 U.S.C. 1092(f)(6)(A)(v), “dating violence” as defined in 34 U.S.C. 12291(a)(10), “domestic violence” as defined in 34 U.S.C. 12291(a)(8), or “stalking” as defined in 34 U.S.C. 12291(a)(30). “</a:t>
            </a:r>
          </a:p>
          <a:p>
            <a:pPr>
              <a:spcBef>
                <a:spcPct val="0"/>
              </a:spcBef>
            </a:pPr>
            <a:r>
              <a:rPr lang="en-US" sz="2400" dirty="0">
                <a:solidFill>
                  <a:srgbClr val="203965"/>
                </a:solidFill>
                <a:latin typeface="Arial" panose="020B0604020202020204" pitchFamily="34" charset="0"/>
                <a:cs typeface="Arial" panose="020B0604020202020204" pitchFamily="34" charset="0"/>
              </a:rPr>
              <a:t> §Sec. 106.30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945053" y="201183"/>
            <a:ext cx="7558992" cy="1202901"/>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Relevant Questions</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212623" y="2525066"/>
            <a:ext cx="9766753" cy="2590276"/>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“Only relevant cross-examination and other questions may be asked of a party or witness.”</a:t>
            </a:r>
          </a:p>
          <a:p>
            <a:pPr lvl="1"/>
            <a:r>
              <a:rPr lang="en-US" dirty="0">
                <a:solidFill>
                  <a:srgbClr val="203965"/>
                </a:solidFill>
                <a:latin typeface="Arial" panose="020B0604020202020204" pitchFamily="34" charset="0"/>
                <a:cs typeface="Arial" panose="020B0604020202020204" pitchFamily="34" charset="0"/>
              </a:rPr>
              <a:t>Sec. 106.45 (b)(6)(i) </a:t>
            </a:r>
          </a:p>
        </p:txBody>
      </p:sp>
      <p:grpSp>
        <p:nvGrpSpPr>
          <p:cNvPr id="4" name="Group 3">
            <a:extLst>
              <a:ext uri="{FF2B5EF4-FFF2-40B4-BE49-F238E27FC236}">
                <a16:creationId xmlns:a16="http://schemas.microsoft.com/office/drawing/2014/main" id="{C2471062-F0AC-265D-B875-8A3A93CC60D2}"/>
              </a:ext>
            </a:extLst>
          </p:cNvPr>
          <p:cNvGrpSpPr/>
          <p:nvPr/>
        </p:nvGrpSpPr>
        <p:grpSpPr>
          <a:xfrm>
            <a:off x="6199417" y="6223000"/>
            <a:ext cx="5763947" cy="452105"/>
            <a:chOff x="0" y="0"/>
            <a:chExt cx="3084887" cy="3474657"/>
          </a:xfrm>
        </p:grpSpPr>
        <p:sp>
          <p:nvSpPr>
            <p:cNvPr id="5" name="Freeform 5">
              <a:extLst>
                <a:ext uri="{FF2B5EF4-FFF2-40B4-BE49-F238E27FC236}">
                  <a16:creationId xmlns:a16="http://schemas.microsoft.com/office/drawing/2014/main" id="{BE847B23-9A68-8C86-010F-97F26F41E93C}"/>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6" name="Freeform 3">
            <a:extLst>
              <a:ext uri="{FF2B5EF4-FFF2-40B4-BE49-F238E27FC236}">
                <a16:creationId xmlns:a16="http://schemas.microsoft.com/office/drawing/2014/main" id="{E6DEA067-5D6B-CF7E-8992-72E05541BF4D}"/>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7" name="Group 6">
            <a:extLst>
              <a:ext uri="{FF2B5EF4-FFF2-40B4-BE49-F238E27FC236}">
                <a16:creationId xmlns:a16="http://schemas.microsoft.com/office/drawing/2014/main" id="{77539D24-A2C6-6629-C24F-D0358AB8C298}"/>
              </a:ext>
            </a:extLst>
          </p:cNvPr>
          <p:cNvGrpSpPr>
            <a:grpSpLocks noChangeAspect="1"/>
          </p:cNvGrpSpPr>
          <p:nvPr/>
        </p:nvGrpSpPr>
        <p:grpSpPr>
          <a:xfrm>
            <a:off x="10691489" y="199692"/>
            <a:ext cx="1271875" cy="1271875"/>
            <a:chOff x="0" y="0"/>
            <a:chExt cx="6350000" cy="6350000"/>
          </a:xfrm>
          <a:solidFill>
            <a:srgbClr val="203965"/>
          </a:solidFill>
        </p:grpSpPr>
        <p:sp>
          <p:nvSpPr>
            <p:cNvPr id="8" name="Freeform 7">
              <a:extLst>
                <a:ext uri="{FF2B5EF4-FFF2-40B4-BE49-F238E27FC236}">
                  <a16:creationId xmlns:a16="http://schemas.microsoft.com/office/drawing/2014/main" id="{71E1A282-BEB1-CD08-3B7E-89964CB0E79C}"/>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9" name="Freeform 8">
              <a:extLst>
                <a:ext uri="{FF2B5EF4-FFF2-40B4-BE49-F238E27FC236}">
                  <a16:creationId xmlns:a16="http://schemas.microsoft.com/office/drawing/2014/main" id="{E7908C54-6307-427B-8599-478CE0ACA46C}"/>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0" name="Freeform 9">
            <a:extLst>
              <a:ext uri="{FF2B5EF4-FFF2-40B4-BE49-F238E27FC236}">
                <a16:creationId xmlns:a16="http://schemas.microsoft.com/office/drawing/2014/main" id="{C44EBABF-E16E-E3B2-CDF5-051C097D6608}"/>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770316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466786" y="213218"/>
            <a:ext cx="6730046" cy="1433212"/>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Not Relevant </a:t>
            </a:r>
            <a:br>
              <a:rPr lang="en-US" sz="6000" dirty="0">
                <a:solidFill>
                  <a:srgbClr val="203965"/>
                </a:solidFill>
                <a:latin typeface="Arial" panose="020B0604020202020204" pitchFamily="34" charset="0"/>
                <a:cs typeface="Arial" panose="020B0604020202020204" pitchFamily="34" charset="0"/>
              </a:rPr>
            </a:br>
            <a:r>
              <a:rPr lang="en-US" sz="6000" dirty="0">
                <a:solidFill>
                  <a:srgbClr val="203965"/>
                </a:solidFill>
                <a:latin typeface="Arial" panose="020B0604020202020204" pitchFamily="34" charset="0"/>
                <a:cs typeface="Arial" panose="020B0604020202020204" pitchFamily="34" charset="0"/>
              </a:rPr>
              <a:t>Questions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913588" y="1809205"/>
            <a:ext cx="10364821" cy="4286795"/>
          </a:xfrm>
        </p:spPr>
        <p:txBody>
          <a:bodyPr>
            <a:noAutofit/>
          </a:bodyPr>
          <a:lstStyle/>
          <a:p>
            <a:pPr marL="0" indent="0">
              <a:lnSpc>
                <a:spcPct val="100000"/>
              </a:lnSpc>
              <a:spcBef>
                <a:spcPts val="0"/>
              </a:spcBef>
              <a:buNone/>
            </a:pPr>
            <a:r>
              <a:rPr lang="en-US" sz="2400" dirty="0">
                <a:solidFill>
                  <a:srgbClr val="203965"/>
                </a:solidFill>
                <a:latin typeface="Arial" panose="020B0604020202020204" pitchFamily="34" charset="0"/>
                <a:cs typeface="Arial" panose="020B0604020202020204" pitchFamily="34" charset="0"/>
              </a:rPr>
              <a:t>“At the same time, § 106.45 deems certain evidence and information not relevant or otherwise not subject to use in a grievance process: </a:t>
            </a:r>
          </a:p>
          <a:p>
            <a:pPr marL="0" indent="0">
              <a:lnSpc>
                <a:spcPct val="100000"/>
              </a:lnSpc>
              <a:spcBef>
                <a:spcPts val="0"/>
              </a:spcBef>
              <a:buNone/>
            </a:pPr>
            <a:r>
              <a:rPr lang="en-US" sz="2400" dirty="0">
                <a:solidFill>
                  <a:srgbClr val="203965"/>
                </a:solidFill>
                <a:latin typeface="Arial" panose="020B0604020202020204" pitchFamily="34" charset="0"/>
                <a:cs typeface="Arial" panose="020B0604020202020204" pitchFamily="34" charset="0"/>
              </a:rPr>
              <a:t>Information protected by a legally recognized privilege;</a:t>
            </a:r>
            <a:r>
              <a:rPr lang="en-US" sz="2400" i="1" dirty="0">
                <a:solidFill>
                  <a:srgbClr val="203965"/>
                </a:solidFill>
                <a:latin typeface="Arial" panose="020B0604020202020204" pitchFamily="34" charset="0"/>
                <a:cs typeface="Arial" panose="020B0604020202020204" pitchFamily="34" charset="0"/>
              </a:rPr>
              <a:t> </a:t>
            </a:r>
            <a:r>
              <a:rPr lang="en-US" sz="2400" dirty="0">
                <a:solidFill>
                  <a:srgbClr val="203965"/>
                </a:solidFill>
                <a:latin typeface="Arial" panose="020B0604020202020204" pitchFamily="34" charset="0"/>
                <a:cs typeface="Arial" panose="020B0604020202020204" pitchFamily="34" charset="0"/>
              </a:rPr>
              <a:t>Sec.106.45(b)(1)(x) evidence about a complainant's prior sexual history Sec. 106.45(b)(6)(</a:t>
            </a:r>
            <a:r>
              <a:rPr lang="en-US" sz="2400" dirty="0" err="1">
                <a:solidFill>
                  <a:srgbClr val="203965"/>
                </a:solidFill>
                <a:latin typeface="Arial" panose="020B0604020202020204" pitchFamily="34" charset="0"/>
                <a:cs typeface="Arial" panose="020B0604020202020204" pitchFamily="34" charset="0"/>
              </a:rPr>
              <a:t>i</a:t>
            </a:r>
            <a:r>
              <a:rPr lang="en-US" sz="2400" dirty="0">
                <a:solidFill>
                  <a:srgbClr val="203965"/>
                </a:solidFill>
                <a:latin typeface="Arial" panose="020B0604020202020204" pitchFamily="34" charset="0"/>
                <a:cs typeface="Arial" panose="020B0604020202020204" pitchFamily="34" charset="0"/>
              </a:rPr>
              <a:t>)-(ii) </a:t>
            </a:r>
          </a:p>
          <a:p>
            <a:pPr marL="0" indent="0">
              <a:lnSpc>
                <a:spcPct val="100000"/>
              </a:lnSpc>
              <a:spcBef>
                <a:spcPts val="0"/>
              </a:spcBef>
              <a:buNone/>
            </a:pPr>
            <a:r>
              <a:rPr lang="en-US" sz="2400" dirty="0">
                <a:solidFill>
                  <a:srgbClr val="203965"/>
                </a:solidFill>
                <a:latin typeface="Arial" panose="020B0604020202020204" pitchFamily="34" charset="0"/>
                <a:cs typeface="Arial" panose="020B0604020202020204" pitchFamily="34" charset="0"/>
              </a:rPr>
              <a:t>any  party's medical, psychological, and similar records unless the party has given voluntary, written consent</a:t>
            </a:r>
            <a:r>
              <a:rPr lang="en-US" sz="2400" i="1" dirty="0">
                <a:solidFill>
                  <a:srgbClr val="203965"/>
                </a:solidFill>
                <a:latin typeface="Arial" panose="020B0604020202020204" pitchFamily="34" charset="0"/>
                <a:cs typeface="Arial" panose="020B0604020202020204" pitchFamily="34" charset="0"/>
              </a:rPr>
              <a:t> </a:t>
            </a:r>
            <a:r>
              <a:rPr lang="en-US" sz="2400" dirty="0">
                <a:solidFill>
                  <a:srgbClr val="203965"/>
                </a:solidFill>
                <a:latin typeface="Arial" panose="020B0604020202020204" pitchFamily="34" charset="0"/>
                <a:cs typeface="Arial" panose="020B0604020202020204" pitchFamily="34" charset="0"/>
              </a:rPr>
              <a:t>Sec. 106.45(b)(5)(</a:t>
            </a:r>
            <a:r>
              <a:rPr lang="en-US" sz="2400" dirty="0" err="1">
                <a:solidFill>
                  <a:srgbClr val="203965"/>
                </a:solidFill>
                <a:latin typeface="Arial" panose="020B0604020202020204" pitchFamily="34" charset="0"/>
                <a:cs typeface="Arial" panose="020B0604020202020204" pitchFamily="34" charset="0"/>
              </a:rPr>
              <a:t>i</a:t>
            </a:r>
            <a:r>
              <a:rPr lang="en-US" sz="2400" dirty="0">
                <a:solidFill>
                  <a:srgbClr val="203965"/>
                </a:solidFill>
                <a:latin typeface="Arial" panose="020B0604020202020204" pitchFamily="34" charset="0"/>
                <a:cs typeface="Arial" panose="020B0604020202020204" pitchFamily="34" charset="0"/>
              </a:rPr>
              <a:t>); and (as to adjudications by postsecondary institutions), party or witness statements that have not been subjected to cross-examination at a live hearing. Sec. 106.45(b)(6)(</a:t>
            </a:r>
            <a:r>
              <a:rPr lang="en-US" sz="2400" dirty="0" err="1">
                <a:solidFill>
                  <a:srgbClr val="203965"/>
                </a:solidFill>
                <a:latin typeface="Arial" panose="020B0604020202020204" pitchFamily="34" charset="0"/>
                <a:cs typeface="Arial" panose="020B0604020202020204" pitchFamily="34" charset="0"/>
              </a:rPr>
              <a:t>i</a:t>
            </a:r>
            <a:r>
              <a:rPr lang="en-US" sz="2400" dirty="0">
                <a:solidFill>
                  <a:srgbClr val="203965"/>
                </a:solidFill>
                <a:latin typeface="Arial" panose="020B0604020202020204" pitchFamily="34" charset="0"/>
                <a:cs typeface="Arial" panose="020B0604020202020204" pitchFamily="34" charset="0"/>
              </a:rPr>
              <a:t>).“</a:t>
            </a:r>
          </a:p>
          <a:p>
            <a:pPr marL="0" indent="0">
              <a:lnSpc>
                <a:spcPct val="100000"/>
              </a:lnSpc>
              <a:spcBef>
                <a:spcPts val="0"/>
              </a:spcBef>
              <a:buNone/>
            </a:pPr>
            <a:endParaRPr lang="en-US" sz="2400" dirty="0">
              <a:solidFill>
                <a:srgbClr val="203965"/>
              </a:solidFill>
              <a:latin typeface="Arial" panose="020B0604020202020204" pitchFamily="34" charset="0"/>
              <a:cs typeface="Arial" panose="020B0604020202020204" pitchFamily="34" charset="0"/>
            </a:endParaRPr>
          </a:p>
          <a:p>
            <a:pPr marL="457200" lvl="1" indent="0">
              <a:lnSpc>
                <a:spcPct val="100000"/>
              </a:lnSpc>
              <a:spcBef>
                <a:spcPts val="0"/>
              </a:spcBef>
            </a:pPr>
            <a:r>
              <a:rPr lang="en-US" dirty="0">
                <a:solidFill>
                  <a:srgbClr val="203965"/>
                </a:solidFill>
                <a:latin typeface="Arial" panose="020B0604020202020204" pitchFamily="34" charset="0"/>
                <a:cs typeface="Arial" panose="020B0604020202020204" pitchFamily="34" charset="0"/>
              </a:rPr>
              <a:t>85 Fed. Reg 30294 (May 19, 2020)</a:t>
            </a:r>
          </a:p>
        </p:txBody>
      </p:sp>
      <p:grpSp>
        <p:nvGrpSpPr>
          <p:cNvPr id="4" name="Group 3">
            <a:extLst>
              <a:ext uri="{FF2B5EF4-FFF2-40B4-BE49-F238E27FC236}">
                <a16:creationId xmlns:a16="http://schemas.microsoft.com/office/drawing/2014/main" id="{9996211B-5779-EB94-7A4D-ABE41E0C926F}"/>
              </a:ext>
            </a:extLst>
          </p:cNvPr>
          <p:cNvGrpSpPr/>
          <p:nvPr/>
        </p:nvGrpSpPr>
        <p:grpSpPr>
          <a:xfrm>
            <a:off x="6199417" y="6223000"/>
            <a:ext cx="5763947" cy="452105"/>
            <a:chOff x="0" y="0"/>
            <a:chExt cx="3084887" cy="3474657"/>
          </a:xfrm>
        </p:grpSpPr>
        <p:sp>
          <p:nvSpPr>
            <p:cNvPr id="5" name="Freeform 5">
              <a:extLst>
                <a:ext uri="{FF2B5EF4-FFF2-40B4-BE49-F238E27FC236}">
                  <a16:creationId xmlns:a16="http://schemas.microsoft.com/office/drawing/2014/main" id="{951C2E55-FBFE-AB12-98D9-C3EF1CC1C4B1}"/>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6" name="Freeform 3">
            <a:extLst>
              <a:ext uri="{FF2B5EF4-FFF2-40B4-BE49-F238E27FC236}">
                <a16:creationId xmlns:a16="http://schemas.microsoft.com/office/drawing/2014/main" id="{05AD63F5-F36D-DDD0-8590-6DE2424FD5E4}"/>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7" name="Group 6">
            <a:extLst>
              <a:ext uri="{FF2B5EF4-FFF2-40B4-BE49-F238E27FC236}">
                <a16:creationId xmlns:a16="http://schemas.microsoft.com/office/drawing/2014/main" id="{214FFFEE-930F-05B1-371E-AAA59F8E2D3A}"/>
              </a:ext>
            </a:extLst>
          </p:cNvPr>
          <p:cNvGrpSpPr>
            <a:grpSpLocks noChangeAspect="1"/>
          </p:cNvGrpSpPr>
          <p:nvPr/>
        </p:nvGrpSpPr>
        <p:grpSpPr>
          <a:xfrm>
            <a:off x="10691489" y="199692"/>
            <a:ext cx="1271875" cy="1271875"/>
            <a:chOff x="0" y="0"/>
            <a:chExt cx="6350000" cy="6350000"/>
          </a:xfrm>
          <a:solidFill>
            <a:srgbClr val="203965"/>
          </a:solidFill>
        </p:grpSpPr>
        <p:sp>
          <p:nvSpPr>
            <p:cNvPr id="8" name="Freeform 7">
              <a:extLst>
                <a:ext uri="{FF2B5EF4-FFF2-40B4-BE49-F238E27FC236}">
                  <a16:creationId xmlns:a16="http://schemas.microsoft.com/office/drawing/2014/main" id="{23B94234-FE12-29E1-00AA-F8C78B7B6C90}"/>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9" name="Freeform 8">
              <a:extLst>
                <a:ext uri="{FF2B5EF4-FFF2-40B4-BE49-F238E27FC236}">
                  <a16:creationId xmlns:a16="http://schemas.microsoft.com/office/drawing/2014/main" id="{E473FA6D-7952-BFE7-C34A-E356B24FB550}"/>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0" name="Freeform 9">
            <a:extLst>
              <a:ext uri="{FF2B5EF4-FFF2-40B4-BE49-F238E27FC236}">
                <a16:creationId xmlns:a16="http://schemas.microsoft.com/office/drawing/2014/main" id="{4BE87827-A59E-5E2F-DF3B-D92B66E516E3}"/>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87811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394118" y="199692"/>
            <a:ext cx="7200986"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Legally Recognized </a:t>
            </a:r>
            <a:br>
              <a:rPr lang="en-US" sz="6000" dirty="0">
                <a:solidFill>
                  <a:srgbClr val="203965"/>
                </a:solidFill>
                <a:latin typeface="Arial" panose="020B0604020202020204" pitchFamily="34" charset="0"/>
                <a:cs typeface="Arial" panose="020B0604020202020204" pitchFamily="34" charset="0"/>
              </a:rPr>
            </a:br>
            <a:r>
              <a:rPr lang="en-US" sz="6000" dirty="0">
                <a:solidFill>
                  <a:srgbClr val="203965"/>
                </a:solidFill>
                <a:latin typeface="Arial" panose="020B0604020202020204" pitchFamily="34" charset="0"/>
                <a:cs typeface="Arial" panose="020B0604020202020204" pitchFamily="34" charset="0"/>
              </a:rPr>
              <a:t>Privilege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998349" y="2399758"/>
            <a:ext cx="10195301" cy="3282715"/>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Privileged Information Excluded:  [The regulations] preclude use of any information protected by a legally recognized privilege (e.g., attorney-client). </a:t>
            </a:r>
          </a:p>
          <a:p>
            <a:pPr marL="457200" lvl="1" indent="0"/>
            <a:r>
              <a:rPr lang="en-US" dirty="0">
                <a:solidFill>
                  <a:srgbClr val="203965"/>
                </a:solidFill>
                <a:latin typeface="Arial" panose="020B0604020202020204" pitchFamily="34" charset="0"/>
                <a:cs typeface="Arial" panose="020B0604020202020204" pitchFamily="34" charset="0"/>
              </a:rPr>
              <a:t>Title IX Reg; Page 811(May 6, 2020 DoE website)</a:t>
            </a:r>
          </a:p>
          <a:p>
            <a:pPr marL="0" indent="0">
              <a:buNone/>
            </a:pPr>
            <a:endParaRPr lang="en-US" sz="2400" dirty="0">
              <a:solidFill>
                <a:srgbClr val="203965"/>
              </a:solidFill>
              <a:latin typeface="Arial" panose="020B0604020202020204" pitchFamily="34" charset="0"/>
              <a:cs typeface="Arial" panose="020B0604020202020204" pitchFamily="34" charset="0"/>
            </a:endParaRPr>
          </a:p>
          <a:p>
            <a:pPr marL="0" indent="0">
              <a:buNone/>
            </a:pPr>
            <a:r>
              <a:rPr lang="en-US" sz="2400" dirty="0">
                <a:solidFill>
                  <a:srgbClr val="203965"/>
                </a:solidFill>
                <a:latin typeface="Arial" panose="020B0604020202020204" pitchFamily="34" charset="0"/>
                <a:cs typeface="Arial" panose="020B0604020202020204" pitchFamily="34" charset="0"/>
              </a:rPr>
              <a:t>Generally, this privilege would also include communications between clergy-communicant, marital confidences, and therapist-patient. </a:t>
            </a:r>
          </a:p>
          <a:p>
            <a:pPr marL="0" indent="0">
              <a:buNone/>
            </a:pPr>
            <a:endParaRPr lang="en-US" sz="2400" dirty="0">
              <a:solidFill>
                <a:srgbClr val="203965"/>
              </a:solidFill>
              <a:latin typeface="Arial" panose="020B0604020202020204" pitchFamily="34" charset="0"/>
              <a:cs typeface="Arial" panose="020B0604020202020204" pitchFamily="34" charset="0"/>
            </a:endParaRPr>
          </a:p>
          <a:p>
            <a:pPr marL="0" indent="0">
              <a:buNone/>
            </a:pPr>
            <a:endParaRPr lang="en-US" sz="2400" dirty="0">
              <a:solidFill>
                <a:srgbClr val="203965"/>
              </a:solidFill>
              <a:latin typeface="Arial" panose="020B0604020202020204" pitchFamily="34" charset="0"/>
              <a:cs typeface="Arial" panose="020B0604020202020204" pitchFamily="34" charset="0"/>
            </a:endParaRPr>
          </a:p>
          <a:p>
            <a:pPr marL="0" indent="0">
              <a:buNone/>
            </a:pPr>
            <a:endParaRPr lang="en-US" sz="2400" dirty="0">
              <a:solidFill>
                <a:srgbClr val="203965"/>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A23CD4D-1B47-533C-0BCC-81D8D5D500F9}"/>
              </a:ext>
            </a:extLst>
          </p:cNvPr>
          <p:cNvGrpSpPr/>
          <p:nvPr/>
        </p:nvGrpSpPr>
        <p:grpSpPr>
          <a:xfrm>
            <a:off x="6199417" y="6223000"/>
            <a:ext cx="5763947" cy="452105"/>
            <a:chOff x="0" y="0"/>
            <a:chExt cx="3084887" cy="3474657"/>
          </a:xfrm>
        </p:grpSpPr>
        <p:sp>
          <p:nvSpPr>
            <p:cNvPr id="6" name="Freeform 5">
              <a:extLst>
                <a:ext uri="{FF2B5EF4-FFF2-40B4-BE49-F238E27FC236}">
                  <a16:creationId xmlns:a16="http://schemas.microsoft.com/office/drawing/2014/main" id="{079F85CF-52DD-9AED-9B2C-97F6C85F19FA}"/>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7" name="Freeform 3">
            <a:extLst>
              <a:ext uri="{FF2B5EF4-FFF2-40B4-BE49-F238E27FC236}">
                <a16:creationId xmlns:a16="http://schemas.microsoft.com/office/drawing/2014/main" id="{0E82B261-12B8-33F8-51C8-C6F2C5F5F981}"/>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8" name="Group 6">
            <a:extLst>
              <a:ext uri="{FF2B5EF4-FFF2-40B4-BE49-F238E27FC236}">
                <a16:creationId xmlns:a16="http://schemas.microsoft.com/office/drawing/2014/main" id="{20CB7258-51D9-1739-127E-7AFC5BF82DB8}"/>
              </a:ext>
            </a:extLst>
          </p:cNvPr>
          <p:cNvGrpSpPr>
            <a:grpSpLocks noChangeAspect="1"/>
          </p:cNvGrpSpPr>
          <p:nvPr/>
        </p:nvGrpSpPr>
        <p:grpSpPr>
          <a:xfrm>
            <a:off x="10691489" y="199692"/>
            <a:ext cx="1271875" cy="1271875"/>
            <a:chOff x="0" y="0"/>
            <a:chExt cx="6350000" cy="6350000"/>
          </a:xfrm>
          <a:solidFill>
            <a:srgbClr val="203965"/>
          </a:solidFill>
        </p:grpSpPr>
        <p:sp>
          <p:nvSpPr>
            <p:cNvPr id="9" name="Freeform 7">
              <a:extLst>
                <a:ext uri="{FF2B5EF4-FFF2-40B4-BE49-F238E27FC236}">
                  <a16:creationId xmlns:a16="http://schemas.microsoft.com/office/drawing/2014/main" id="{C9368F12-DFE0-FC7B-7649-3055DC5922A3}"/>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10" name="Freeform 8">
              <a:extLst>
                <a:ext uri="{FF2B5EF4-FFF2-40B4-BE49-F238E27FC236}">
                  <a16:creationId xmlns:a16="http://schemas.microsoft.com/office/drawing/2014/main" id="{726150B8-27AB-6B79-AED1-0F5113B50698}"/>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1" name="Freeform 9">
            <a:extLst>
              <a:ext uri="{FF2B5EF4-FFF2-40B4-BE49-F238E27FC236}">
                <a16:creationId xmlns:a16="http://schemas.microsoft.com/office/drawing/2014/main" id="{D5CEAF59-C92F-B18F-9EF6-A7C254490C20}"/>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2414168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857629" y="225364"/>
            <a:ext cx="5908419"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Rape Shield </a:t>
            </a:r>
            <a:br>
              <a:rPr lang="en-US" sz="6000" dirty="0">
                <a:solidFill>
                  <a:srgbClr val="203965"/>
                </a:solidFill>
                <a:latin typeface="Arial" panose="020B0604020202020204" pitchFamily="34" charset="0"/>
                <a:cs typeface="Arial" panose="020B0604020202020204" pitchFamily="34" charset="0"/>
              </a:rPr>
            </a:br>
            <a:r>
              <a:rPr lang="en-US" sz="6000" dirty="0">
                <a:solidFill>
                  <a:srgbClr val="203965"/>
                </a:solidFill>
                <a:latin typeface="Arial" panose="020B0604020202020204" pitchFamily="34" charset="0"/>
                <a:cs typeface="Arial" panose="020B0604020202020204" pitchFamily="34" charset="0"/>
              </a:rPr>
              <a:t>Protection</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950626" y="2372177"/>
            <a:ext cx="10131902" cy="3477787"/>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“Questions and evidence about the complainant’s sexual predisposition or prior sexual behavior are not relevant, unless such questions and evidence about the complainant’s prior sexual behavior are offered to prove that someone other than the respondent committed the conduct alleged by the complainant, or if the questions and evidence concern specific incidents of the complainant’s prior sexual behavior with respect to the respondent and are offered to prove consent.”</a:t>
            </a:r>
          </a:p>
          <a:p>
            <a:pPr lvl="1"/>
            <a:r>
              <a:rPr lang="en-US" dirty="0">
                <a:solidFill>
                  <a:srgbClr val="203965"/>
                </a:solidFill>
                <a:latin typeface="Arial" panose="020B0604020202020204" pitchFamily="34" charset="0"/>
                <a:cs typeface="Arial" panose="020B0604020202020204" pitchFamily="34" charset="0"/>
              </a:rPr>
              <a:t>Sec. 106.45 (b)(6) (i) </a:t>
            </a:r>
          </a:p>
        </p:txBody>
      </p:sp>
      <p:grpSp>
        <p:nvGrpSpPr>
          <p:cNvPr id="5" name="Group 4">
            <a:extLst>
              <a:ext uri="{FF2B5EF4-FFF2-40B4-BE49-F238E27FC236}">
                <a16:creationId xmlns:a16="http://schemas.microsoft.com/office/drawing/2014/main" id="{107E6B21-C399-C7FB-96DF-6D49F03FB1C1}"/>
              </a:ext>
            </a:extLst>
          </p:cNvPr>
          <p:cNvGrpSpPr/>
          <p:nvPr/>
        </p:nvGrpSpPr>
        <p:grpSpPr>
          <a:xfrm>
            <a:off x="6199417" y="6223000"/>
            <a:ext cx="5763947" cy="452105"/>
            <a:chOff x="0" y="0"/>
            <a:chExt cx="3084887" cy="3474657"/>
          </a:xfrm>
        </p:grpSpPr>
        <p:sp>
          <p:nvSpPr>
            <p:cNvPr id="6" name="Freeform 5">
              <a:extLst>
                <a:ext uri="{FF2B5EF4-FFF2-40B4-BE49-F238E27FC236}">
                  <a16:creationId xmlns:a16="http://schemas.microsoft.com/office/drawing/2014/main" id="{7B40B23D-6423-3D23-9F45-8DC596A9C9B2}"/>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pPr algn="ctr"/>
              <a:endParaRPr lang="en-US" sz="1200"/>
            </a:p>
          </p:txBody>
        </p:sp>
      </p:grpSp>
      <p:sp>
        <p:nvSpPr>
          <p:cNvPr id="7" name="Freeform 3">
            <a:extLst>
              <a:ext uri="{FF2B5EF4-FFF2-40B4-BE49-F238E27FC236}">
                <a16:creationId xmlns:a16="http://schemas.microsoft.com/office/drawing/2014/main" id="{446A0D16-BDE3-E11F-1B59-AA6C995E282A}"/>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pPr algn="ctr"/>
            <a:endParaRPr lang="en-US" sz="1200"/>
          </a:p>
        </p:txBody>
      </p:sp>
      <p:grpSp>
        <p:nvGrpSpPr>
          <p:cNvPr id="8" name="Group 6">
            <a:extLst>
              <a:ext uri="{FF2B5EF4-FFF2-40B4-BE49-F238E27FC236}">
                <a16:creationId xmlns:a16="http://schemas.microsoft.com/office/drawing/2014/main" id="{455583CB-70A7-1D53-0D1E-B891CAC7D4FA}"/>
              </a:ext>
            </a:extLst>
          </p:cNvPr>
          <p:cNvGrpSpPr>
            <a:grpSpLocks noChangeAspect="1"/>
          </p:cNvGrpSpPr>
          <p:nvPr/>
        </p:nvGrpSpPr>
        <p:grpSpPr>
          <a:xfrm>
            <a:off x="10691489" y="199692"/>
            <a:ext cx="1271875" cy="1271875"/>
            <a:chOff x="0" y="0"/>
            <a:chExt cx="6350000" cy="6350000"/>
          </a:xfrm>
          <a:solidFill>
            <a:srgbClr val="203965"/>
          </a:solidFill>
        </p:grpSpPr>
        <p:sp>
          <p:nvSpPr>
            <p:cNvPr id="9" name="Freeform 7">
              <a:extLst>
                <a:ext uri="{FF2B5EF4-FFF2-40B4-BE49-F238E27FC236}">
                  <a16:creationId xmlns:a16="http://schemas.microsoft.com/office/drawing/2014/main" id="{D957A07C-99B4-DC41-4852-43C403354652}"/>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10" name="Freeform 8">
              <a:extLst>
                <a:ext uri="{FF2B5EF4-FFF2-40B4-BE49-F238E27FC236}">
                  <a16:creationId xmlns:a16="http://schemas.microsoft.com/office/drawing/2014/main" id="{CC815580-9130-0CA7-C6D8-7A34FB1C1530}"/>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1" name="Freeform 9">
            <a:extLst>
              <a:ext uri="{FF2B5EF4-FFF2-40B4-BE49-F238E27FC236}">
                <a16:creationId xmlns:a16="http://schemas.microsoft.com/office/drawing/2014/main" id="{1A0E39C4-4EAB-30A3-3ABA-636EC0661C0C}"/>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2414168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728219" y="122397"/>
            <a:ext cx="6525510" cy="1426464"/>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Medical Records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944998" y="2095490"/>
            <a:ext cx="10302004" cy="3489979"/>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“The recipient cannot access, consider, disclose, or otherwise use a party’s records that are made or maintained by a physician, psychiatrist, psychologist, or other recognized professional or paraprofessional acting in the professional’s or paraprofessional’s capacity, or assisting in that capacity, and which are made and maintained in connection with the provision of treatment to the party, unless the recipient obtains that party’s voluntary, written consent .”</a:t>
            </a:r>
          </a:p>
          <a:p>
            <a:pPr lvl="1"/>
            <a:r>
              <a:rPr lang="en-US" dirty="0">
                <a:solidFill>
                  <a:srgbClr val="203965"/>
                </a:solidFill>
                <a:latin typeface="Arial" panose="020B0604020202020204" pitchFamily="34" charset="0"/>
                <a:cs typeface="Arial" panose="020B0604020202020204" pitchFamily="34" charset="0"/>
              </a:rPr>
              <a:t>Sec. 106.45(b)(5)(i) </a:t>
            </a:r>
          </a:p>
          <a:p>
            <a:pPr marL="0" indent="0">
              <a:buNone/>
            </a:pPr>
            <a:endParaRPr lang="en-US" sz="2400" dirty="0">
              <a:solidFill>
                <a:srgbClr val="203965"/>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A7AB555-3A17-9B81-4728-E920E11B4072}"/>
              </a:ext>
            </a:extLst>
          </p:cNvPr>
          <p:cNvGrpSpPr/>
          <p:nvPr/>
        </p:nvGrpSpPr>
        <p:grpSpPr>
          <a:xfrm>
            <a:off x="6199417" y="6223000"/>
            <a:ext cx="5763947" cy="452105"/>
            <a:chOff x="0" y="0"/>
            <a:chExt cx="3084887" cy="3474657"/>
          </a:xfrm>
        </p:grpSpPr>
        <p:sp>
          <p:nvSpPr>
            <p:cNvPr id="6" name="Freeform 5">
              <a:extLst>
                <a:ext uri="{FF2B5EF4-FFF2-40B4-BE49-F238E27FC236}">
                  <a16:creationId xmlns:a16="http://schemas.microsoft.com/office/drawing/2014/main" id="{20861462-D433-38DA-E0B5-30112BB483FB}"/>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7" name="Freeform 3">
            <a:extLst>
              <a:ext uri="{FF2B5EF4-FFF2-40B4-BE49-F238E27FC236}">
                <a16:creationId xmlns:a16="http://schemas.microsoft.com/office/drawing/2014/main" id="{753BA6F8-EF38-516D-B3A0-9107412DBF5C}"/>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8" name="Group 6">
            <a:extLst>
              <a:ext uri="{FF2B5EF4-FFF2-40B4-BE49-F238E27FC236}">
                <a16:creationId xmlns:a16="http://schemas.microsoft.com/office/drawing/2014/main" id="{AA371B8E-9F9A-A9A3-73F1-B444B1CFC6B2}"/>
              </a:ext>
            </a:extLst>
          </p:cNvPr>
          <p:cNvGrpSpPr>
            <a:grpSpLocks noChangeAspect="1"/>
          </p:cNvGrpSpPr>
          <p:nvPr/>
        </p:nvGrpSpPr>
        <p:grpSpPr>
          <a:xfrm>
            <a:off x="10691489" y="199692"/>
            <a:ext cx="1271875" cy="1271875"/>
            <a:chOff x="0" y="0"/>
            <a:chExt cx="6350000" cy="6350000"/>
          </a:xfrm>
          <a:solidFill>
            <a:srgbClr val="203965"/>
          </a:solidFill>
        </p:grpSpPr>
        <p:sp>
          <p:nvSpPr>
            <p:cNvPr id="9" name="Freeform 7">
              <a:extLst>
                <a:ext uri="{FF2B5EF4-FFF2-40B4-BE49-F238E27FC236}">
                  <a16:creationId xmlns:a16="http://schemas.microsoft.com/office/drawing/2014/main" id="{915D97CA-85E3-1103-FAD3-081130B2EBD8}"/>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10" name="Freeform 8">
              <a:extLst>
                <a:ext uri="{FF2B5EF4-FFF2-40B4-BE49-F238E27FC236}">
                  <a16:creationId xmlns:a16="http://schemas.microsoft.com/office/drawing/2014/main" id="{49080A32-C23B-A0B8-567A-6949050E9F76}"/>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1" name="Freeform 9">
            <a:extLst>
              <a:ext uri="{FF2B5EF4-FFF2-40B4-BE49-F238E27FC236}">
                <a16:creationId xmlns:a16="http://schemas.microsoft.com/office/drawing/2014/main" id="{235E477E-8B25-A75A-0C00-511E3799CE14}"/>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2414168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3106171" y="1"/>
            <a:ext cx="5781798" cy="1414272"/>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Hearsay  </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989206" y="1865638"/>
            <a:ext cx="10015728" cy="3915721"/>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“Hearsay Generally: The Department disagrees that this provision needs to be modified so that a party’s statements to family or friends would still be relied upon even when the party does not submit to cross-examination. Even if the family member or friend did appear and submit to cross-examination, where the family member’s or friend’s testimony consists of recounting the statement of the party, and where the party does not submit to cross-examination, it would be unfair and potentially lead to an erroneous outcome to rely on statements untested via cross-examination.”</a:t>
            </a:r>
          </a:p>
          <a:p>
            <a:pPr lvl="1"/>
            <a:r>
              <a:rPr lang="en-US" dirty="0">
                <a:solidFill>
                  <a:srgbClr val="203965"/>
                </a:solidFill>
                <a:latin typeface="Arial" panose="020B0604020202020204" pitchFamily="34" charset="0"/>
                <a:cs typeface="Arial" panose="020B0604020202020204" pitchFamily="34" charset="0"/>
              </a:rPr>
              <a:t>Title IX Reg; Pages 1172-73 (May 6, 2020 DoE website)</a:t>
            </a:r>
          </a:p>
          <a:p>
            <a:pPr marL="457200" lvl="1" indent="0">
              <a:buNone/>
            </a:pPr>
            <a:r>
              <a:rPr lang="en-US" dirty="0">
                <a:solidFill>
                  <a:srgbClr val="203965"/>
                </a:solidFill>
                <a:latin typeface="Arial" panose="020B0604020202020204" pitchFamily="34" charset="0"/>
                <a:cs typeface="Arial" panose="020B0604020202020204" pitchFamily="34" charset="0"/>
              </a:rPr>
              <a:t>         </a:t>
            </a:r>
          </a:p>
          <a:p>
            <a:pPr marL="0" indent="0">
              <a:buNone/>
            </a:pPr>
            <a:endParaRPr lang="en-US" sz="2400" dirty="0">
              <a:solidFill>
                <a:srgbClr val="203965"/>
              </a:solidFill>
              <a:latin typeface="Arial" panose="020B0604020202020204" pitchFamily="34" charset="0"/>
              <a:cs typeface="Arial" panose="020B0604020202020204" pitchFamily="34" charset="0"/>
            </a:endParaRPr>
          </a:p>
          <a:p>
            <a:pPr marL="0" indent="0">
              <a:buNone/>
            </a:pPr>
            <a:r>
              <a:rPr lang="en-US" sz="2400" dirty="0">
                <a:solidFill>
                  <a:srgbClr val="203965"/>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1E318595-5D06-0CD2-E6A7-5087C132DCAB}"/>
              </a:ext>
            </a:extLst>
          </p:cNvPr>
          <p:cNvGrpSpPr/>
          <p:nvPr/>
        </p:nvGrpSpPr>
        <p:grpSpPr>
          <a:xfrm>
            <a:off x="6199417" y="6223000"/>
            <a:ext cx="5763947" cy="452105"/>
            <a:chOff x="0" y="0"/>
            <a:chExt cx="3084887" cy="3474657"/>
          </a:xfrm>
        </p:grpSpPr>
        <p:sp>
          <p:nvSpPr>
            <p:cNvPr id="6" name="Freeform 5">
              <a:extLst>
                <a:ext uri="{FF2B5EF4-FFF2-40B4-BE49-F238E27FC236}">
                  <a16:creationId xmlns:a16="http://schemas.microsoft.com/office/drawing/2014/main" id="{1595AA34-506F-C6BA-4503-5DCB3379AF9D}"/>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7" name="Freeform 3">
            <a:extLst>
              <a:ext uri="{FF2B5EF4-FFF2-40B4-BE49-F238E27FC236}">
                <a16:creationId xmlns:a16="http://schemas.microsoft.com/office/drawing/2014/main" id="{612B2106-C8DC-FBE4-1373-F7964AE94827}"/>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8" name="Group 6">
            <a:extLst>
              <a:ext uri="{FF2B5EF4-FFF2-40B4-BE49-F238E27FC236}">
                <a16:creationId xmlns:a16="http://schemas.microsoft.com/office/drawing/2014/main" id="{D50B0489-3742-611E-E31D-06E16FFE3C71}"/>
              </a:ext>
            </a:extLst>
          </p:cNvPr>
          <p:cNvGrpSpPr>
            <a:grpSpLocks noChangeAspect="1"/>
          </p:cNvGrpSpPr>
          <p:nvPr/>
        </p:nvGrpSpPr>
        <p:grpSpPr>
          <a:xfrm>
            <a:off x="10691489" y="199692"/>
            <a:ext cx="1271875" cy="1271875"/>
            <a:chOff x="0" y="0"/>
            <a:chExt cx="6350000" cy="6350000"/>
          </a:xfrm>
          <a:solidFill>
            <a:srgbClr val="203965"/>
          </a:solidFill>
        </p:grpSpPr>
        <p:sp>
          <p:nvSpPr>
            <p:cNvPr id="9" name="Freeform 7">
              <a:extLst>
                <a:ext uri="{FF2B5EF4-FFF2-40B4-BE49-F238E27FC236}">
                  <a16:creationId xmlns:a16="http://schemas.microsoft.com/office/drawing/2014/main" id="{115C18BA-15AB-07B1-607A-86C0FED0F171}"/>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10" name="Freeform 8">
              <a:extLst>
                <a:ext uri="{FF2B5EF4-FFF2-40B4-BE49-F238E27FC236}">
                  <a16:creationId xmlns:a16="http://schemas.microsoft.com/office/drawing/2014/main" id="{B17CD5CA-AEC6-930A-768C-ED1B3044BE8C}"/>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1" name="Freeform 9">
            <a:extLst>
              <a:ext uri="{FF2B5EF4-FFF2-40B4-BE49-F238E27FC236}">
                <a16:creationId xmlns:a16="http://schemas.microsoft.com/office/drawing/2014/main" id="{6C0D94CC-A8D5-F4D8-17D5-F8CC2F948FB9}"/>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2414168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1705023" y="224621"/>
            <a:ext cx="8585025"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Written Determination Required</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859597" y="2498766"/>
            <a:ext cx="10161971" cy="2697034"/>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Written determination required.  </a:t>
            </a:r>
          </a:p>
          <a:p>
            <a:pPr lvl="1"/>
            <a:r>
              <a:rPr lang="en-US" dirty="0">
                <a:solidFill>
                  <a:srgbClr val="203965"/>
                </a:solidFill>
                <a:latin typeface="Arial" panose="020B0604020202020204" pitchFamily="34" charset="0"/>
                <a:cs typeface="Arial" panose="020B0604020202020204" pitchFamily="34" charset="0"/>
              </a:rPr>
              <a:t>Sec. 106.45 (b)(7)(</a:t>
            </a:r>
            <a:r>
              <a:rPr lang="en-US" dirty="0" err="1">
                <a:solidFill>
                  <a:srgbClr val="203965"/>
                </a:solidFill>
                <a:latin typeface="Arial" panose="020B0604020202020204" pitchFamily="34" charset="0"/>
                <a:cs typeface="Arial" panose="020B0604020202020204" pitchFamily="34" charset="0"/>
              </a:rPr>
              <a:t>i</a:t>
            </a:r>
            <a:r>
              <a:rPr lang="en-US" dirty="0">
                <a:solidFill>
                  <a:srgbClr val="203965"/>
                </a:solidFill>
                <a:latin typeface="Arial" panose="020B0604020202020204" pitchFamily="34" charset="0"/>
                <a:cs typeface="Arial" panose="020B0604020202020204" pitchFamily="34" charset="0"/>
              </a:rPr>
              <a:t>) </a:t>
            </a:r>
          </a:p>
          <a:p>
            <a:pPr marL="0" indent="0">
              <a:buNone/>
            </a:pPr>
            <a:r>
              <a:rPr lang="en-US" sz="2400" dirty="0">
                <a:solidFill>
                  <a:srgbClr val="203965"/>
                </a:solidFill>
                <a:latin typeface="Arial" panose="020B0604020202020204" pitchFamily="34" charset="0"/>
                <a:cs typeface="Arial" panose="020B0604020202020204" pitchFamily="34" charset="0"/>
              </a:rPr>
              <a:t>Identification of the allegations potentially constituting sexual harassment.</a:t>
            </a:r>
          </a:p>
          <a:p>
            <a:pPr lvl="1"/>
            <a:r>
              <a:rPr lang="en-US" dirty="0">
                <a:solidFill>
                  <a:srgbClr val="203965"/>
                </a:solidFill>
                <a:latin typeface="Arial" panose="020B0604020202020204" pitchFamily="34" charset="0"/>
                <a:cs typeface="Arial" panose="020B0604020202020204" pitchFamily="34" charset="0"/>
              </a:rPr>
              <a:t>Sec. 106.45 (b)(7)(ii) </a:t>
            </a:r>
          </a:p>
        </p:txBody>
      </p:sp>
      <p:grpSp>
        <p:nvGrpSpPr>
          <p:cNvPr id="5" name="Group 4">
            <a:extLst>
              <a:ext uri="{FF2B5EF4-FFF2-40B4-BE49-F238E27FC236}">
                <a16:creationId xmlns:a16="http://schemas.microsoft.com/office/drawing/2014/main" id="{A9F2C21F-CB05-D581-E0EA-2EDFD88A16BE}"/>
              </a:ext>
            </a:extLst>
          </p:cNvPr>
          <p:cNvGrpSpPr/>
          <p:nvPr/>
        </p:nvGrpSpPr>
        <p:grpSpPr>
          <a:xfrm>
            <a:off x="6199417" y="6223000"/>
            <a:ext cx="5763947" cy="452105"/>
            <a:chOff x="0" y="0"/>
            <a:chExt cx="3084887" cy="3474657"/>
          </a:xfrm>
        </p:grpSpPr>
        <p:sp>
          <p:nvSpPr>
            <p:cNvPr id="6" name="Freeform 5">
              <a:extLst>
                <a:ext uri="{FF2B5EF4-FFF2-40B4-BE49-F238E27FC236}">
                  <a16:creationId xmlns:a16="http://schemas.microsoft.com/office/drawing/2014/main" id="{2AA0F48B-EAAD-04C7-F23C-90431EDF39BF}"/>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7" name="Freeform 3">
            <a:extLst>
              <a:ext uri="{FF2B5EF4-FFF2-40B4-BE49-F238E27FC236}">
                <a16:creationId xmlns:a16="http://schemas.microsoft.com/office/drawing/2014/main" id="{EB470FB5-6BE0-D166-9B2C-49358454D7D2}"/>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8" name="Group 6">
            <a:extLst>
              <a:ext uri="{FF2B5EF4-FFF2-40B4-BE49-F238E27FC236}">
                <a16:creationId xmlns:a16="http://schemas.microsoft.com/office/drawing/2014/main" id="{8131CCE2-2563-052F-3E8B-D8B5A714126E}"/>
              </a:ext>
            </a:extLst>
          </p:cNvPr>
          <p:cNvGrpSpPr>
            <a:grpSpLocks noChangeAspect="1"/>
          </p:cNvGrpSpPr>
          <p:nvPr/>
        </p:nvGrpSpPr>
        <p:grpSpPr>
          <a:xfrm>
            <a:off x="10691489" y="199692"/>
            <a:ext cx="1271875" cy="1271875"/>
            <a:chOff x="0" y="0"/>
            <a:chExt cx="6350000" cy="6350000"/>
          </a:xfrm>
          <a:solidFill>
            <a:srgbClr val="203965"/>
          </a:solidFill>
        </p:grpSpPr>
        <p:sp>
          <p:nvSpPr>
            <p:cNvPr id="9" name="Freeform 7">
              <a:extLst>
                <a:ext uri="{FF2B5EF4-FFF2-40B4-BE49-F238E27FC236}">
                  <a16:creationId xmlns:a16="http://schemas.microsoft.com/office/drawing/2014/main" id="{5F23EF80-F016-56B8-866B-768EE3ED19BB}"/>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10" name="Freeform 8">
              <a:extLst>
                <a:ext uri="{FF2B5EF4-FFF2-40B4-BE49-F238E27FC236}">
                  <a16:creationId xmlns:a16="http://schemas.microsoft.com/office/drawing/2014/main" id="{DC718096-D982-4563-271F-D3DEBF42B99C}"/>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1" name="Freeform 9">
            <a:extLst>
              <a:ext uri="{FF2B5EF4-FFF2-40B4-BE49-F238E27FC236}">
                <a16:creationId xmlns:a16="http://schemas.microsoft.com/office/drawing/2014/main" id="{A86DC45A-46B2-7C18-21E8-1D13217D71FC}"/>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2315924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3539704" y="51870"/>
            <a:ext cx="4488513" cy="1377024"/>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Remedies</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906132" y="1794880"/>
            <a:ext cx="10115436" cy="3915721"/>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“Treat complainants and respondents equitably by providing remedies to a complainant where a determination of responsibility for sexual harassment has been made.”</a:t>
            </a:r>
          </a:p>
          <a:p>
            <a:pPr lvl="1"/>
            <a:r>
              <a:rPr lang="en-US" dirty="0">
                <a:solidFill>
                  <a:srgbClr val="203965"/>
                </a:solidFill>
                <a:latin typeface="Arial" panose="020B0604020202020204" pitchFamily="34" charset="0"/>
                <a:cs typeface="Arial" panose="020B0604020202020204" pitchFamily="34" charset="0"/>
              </a:rPr>
              <a:t>Sec.106.45(b)(1)(i) </a:t>
            </a:r>
            <a:br>
              <a:rPr lang="en-US" dirty="0">
                <a:solidFill>
                  <a:srgbClr val="203965"/>
                </a:solidFill>
                <a:latin typeface="Arial" panose="020B0604020202020204" pitchFamily="34" charset="0"/>
                <a:cs typeface="Arial" panose="020B0604020202020204" pitchFamily="34" charset="0"/>
              </a:rPr>
            </a:br>
            <a:endParaRPr lang="en-US" dirty="0">
              <a:solidFill>
                <a:srgbClr val="203965"/>
              </a:solidFill>
              <a:latin typeface="Arial" panose="020B0604020202020204" pitchFamily="34" charset="0"/>
              <a:cs typeface="Arial" panose="020B0604020202020204" pitchFamily="34" charset="0"/>
            </a:endParaRPr>
          </a:p>
          <a:p>
            <a:pPr marL="0" indent="0">
              <a:buNone/>
            </a:pPr>
            <a:r>
              <a:rPr lang="en-US" sz="2400" dirty="0">
                <a:solidFill>
                  <a:srgbClr val="203965"/>
                </a:solidFill>
                <a:latin typeface="Arial" panose="020B0604020202020204" pitchFamily="34" charset="0"/>
                <a:cs typeface="Arial" panose="020B0604020202020204" pitchFamily="34" charset="0"/>
              </a:rPr>
              <a:t>“Remedies must be designed to restore or preserve equal access to the recipient’s education program or activity. Such remedies may include the same individualized services described in § 106.30 as “supportive measures”; however, remedies need not be non-disciplinary or non-punitive and need not avoid burdening the respondent.”</a:t>
            </a:r>
          </a:p>
          <a:p>
            <a:pPr lvl="1"/>
            <a:r>
              <a:rPr lang="en-US" dirty="0">
                <a:solidFill>
                  <a:srgbClr val="203965"/>
                </a:solidFill>
                <a:latin typeface="Arial" panose="020B0604020202020204" pitchFamily="34" charset="0"/>
                <a:cs typeface="Arial" panose="020B0604020202020204" pitchFamily="34" charset="0"/>
              </a:rPr>
              <a:t>Sec. 106.45(b)(1)(</a:t>
            </a:r>
            <a:r>
              <a:rPr lang="en-US" dirty="0" err="1">
                <a:solidFill>
                  <a:srgbClr val="203965"/>
                </a:solidFill>
                <a:latin typeface="Arial" panose="020B0604020202020204" pitchFamily="34" charset="0"/>
                <a:cs typeface="Arial" panose="020B0604020202020204" pitchFamily="34" charset="0"/>
              </a:rPr>
              <a:t>i</a:t>
            </a:r>
            <a:r>
              <a:rPr lang="en-US" dirty="0">
                <a:solidFill>
                  <a:srgbClr val="203965"/>
                </a:solidFill>
                <a:latin typeface="Arial" panose="020B0604020202020204" pitchFamily="34" charset="0"/>
                <a:cs typeface="Arial" panose="020B0604020202020204" pitchFamily="34" charset="0"/>
              </a:rPr>
              <a:t>) </a:t>
            </a:r>
          </a:p>
          <a:p>
            <a:pPr marL="0" indent="0">
              <a:buNone/>
            </a:pPr>
            <a:endParaRPr lang="en-US" sz="2400" dirty="0">
              <a:solidFill>
                <a:srgbClr val="203965"/>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36957744-6B1E-CAD5-DDE2-9C87033E09AD}"/>
              </a:ext>
            </a:extLst>
          </p:cNvPr>
          <p:cNvGrpSpPr/>
          <p:nvPr/>
        </p:nvGrpSpPr>
        <p:grpSpPr>
          <a:xfrm>
            <a:off x="6199417" y="6223000"/>
            <a:ext cx="5763947" cy="452105"/>
            <a:chOff x="0" y="0"/>
            <a:chExt cx="3084887" cy="3474657"/>
          </a:xfrm>
        </p:grpSpPr>
        <p:sp>
          <p:nvSpPr>
            <p:cNvPr id="6" name="Freeform 5">
              <a:extLst>
                <a:ext uri="{FF2B5EF4-FFF2-40B4-BE49-F238E27FC236}">
                  <a16:creationId xmlns:a16="http://schemas.microsoft.com/office/drawing/2014/main" id="{F94CB659-4844-F342-3D3F-5E92A61058F9}"/>
                </a:ext>
              </a:extLst>
            </p:cNvPr>
            <p:cNvSpPr/>
            <p:nvPr/>
          </p:nvSpPr>
          <p:spPr>
            <a:xfrm>
              <a:off x="0" y="0"/>
              <a:ext cx="3084887" cy="3474657"/>
            </a:xfrm>
            <a:custGeom>
              <a:avLst/>
              <a:gdLst/>
              <a:ahLst/>
              <a:cxnLst/>
              <a:rect l="l" t="t" r="r" b="b"/>
              <a:pathLst>
                <a:path w="3084887" h="3474657">
                  <a:moveTo>
                    <a:pt x="0" y="0"/>
                  </a:moveTo>
                  <a:lnTo>
                    <a:pt x="3084887" y="0"/>
                  </a:lnTo>
                  <a:lnTo>
                    <a:pt x="3084887" y="3474657"/>
                  </a:lnTo>
                  <a:lnTo>
                    <a:pt x="0" y="3474657"/>
                  </a:lnTo>
                  <a:close/>
                </a:path>
              </a:pathLst>
            </a:custGeom>
            <a:solidFill>
              <a:srgbClr val="FEBF0E"/>
            </a:solidFill>
          </p:spPr>
          <p:txBody>
            <a:bodyPr/>
            <a:lstStyle/>
            <a:p>
              <a:endParaRPr lang="en-US" sz="1200"/>
            </a:p>
          </p:txBody>
        </p:sp>
      </p:grpSp>
      <p:sp>
        <p:nvSpPr>
          <p:cNvPr id="7" name="Freeform 3">
            <a:extLst>
              <a:ext uri="{FF2B5EF4-FFF2-40B4-BE49-F238E27FC236}">
                <a16:creationId xmlns:a16="http://schemas.microsoft.com/office/drawing/2014/main" id="{B04A4C97-DE99-6057-57DD-22037E314F07}"/>
              </a:ext>
            </a:extLst>
          </p:cNvPr>
          <p:cNvSpPr/>
          <p:nvPr/>
        </p:nvSpPr>
        <p:spPr>
          <a:xfrm>
            <a:off x="208627" y="6223000"/>
            <a:ext cx="8732173" cy="452105"/>
          </a:xfrm>
          <a:custGeom>
            <a:avLst/>
            <a:gdLst/>
            <a:ahLst/>
            <a:cxnLst/>
            <a:rect l="l" t="t" r="r" b="b"/>
            <a:pathLst>
              <a:path w="3102393" h="3474657">
                <a:moveTo>
                  <a:pt x="0" y="0"/>
                </a:moveTo>
                <a:lnTo>
                  <a:pt x="3102393" y="0"/>
                </a:lnTo>
                <a:lnTo>
                  <a:pt x="3102393" y="3474657"/>
                </a:lnTo>
                <a:lnTo>
                  <a:pt x="0" y="3474657"/>
                </a:lnTo>
                <a:close/>
              </a:path>
            </a:pathLst>
          </a:custGeom>
          <a:solidFill>
            <a:srgbClr val="203965"/>
          </a:solidFill>
        </p:spPr>
        <p:txBody>
          <a:bodyPr/>
          <a:lstStyle/>
          <a:p>
            <a:endParaRPr lang="en-US" sz="1200"/>
          </a:p>
        </p:txBody>
      </p:sp>
      <p:grpSp>
        <p:nvGrpSpPr>
          <p:cNvPr id="8" name="Group 6">
            <a:extLst>
              <a:ext uri="{FF2B5EF4-FFF2-40B4-BE49-F238E27FC236}">
                <a16:creationId xmlns:a16="http://schemas.microsoft.com/office/drawing/2014/main" id="{48EDD133-0E11-5B9E-216C-130602E1F544}"/>
              </a:ext>
            </a:extLst>
          </p:cNvPr>
          <p:cNvGrpSpPr>
            <a:grpSpLocks noChangeAspect="1"/>
          </p:cNvGrpSpPr>
          <p:nvPr/>
        </p:nvGrpSpPr>
        <p:grpSpPr>
          <a:xfrm>
            <a:off x="10691489" y="199692"/>
            <a:ext cx="1271875" cy="1271875"/>
            <a:chOff x="0" y="0"/>
            <a:chExt cx="6350000" cy="6350000"/>
          </a:xfrm>
          <a:solidFill>
            <a:srgbClr val="203965"/>
          </a:solidFill>
        </p:grpSpPr>
        <p:sp>
          <p:nvSpPr>
            <p:cNvPr id="9" name="Freeform 7">
              <a:extLst>
                <a:ext uri="{FF2B5EF4-FFF2-40B4-BE49-F238E27FC236}">
                  <a16:creationId xmlns:a16="http://schemas.microsoft.com/office/drawing/2014/main" id="{62DBBAAF-124E-928B-C1F6-DB35B34EB785}"/>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grpFill/>
            <a:ln w="12700">
              <a:solidFill>
                <a:srgbClr val="000000"/>
              </a:solidFill>
            </a:ln>
          </p:spPr>
          <p:txBody>
            <a:bodyPr/>
            <a:lstStyle/>
            <a:p>
              <a:endParaRPr lang="en-US" sz="1200"/>
            </a:p>
          </p:txBody>
        </p:sp>
        <p:sp>
          <p:nvSpPr>
            <p:cNvPr id="10" name="Freeform 8">
              <a:extLst>
                <a:ext uri="{FF2B5EF4-FFF2-40B4-BE49-F238E27FC236}">
                  <a16:creationId xmlns:a16="http://schemas.microsoft.com/office/drawing/2014/main" id="{663EA9EA-C058-CDB7-8F68-C26D8840B1E0}"/>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grpFill/>
          </p:spPr>
          <p:txBody>
            <a:bodyPr/>
            <a:lstStyle/>
            <a:p>
              <a:endParaRPr lang="en-US" sz="1200"/>
            </a:p>
          </p:txBody>
        </p:sp>
      </p:grpSp>
      <p:sp>
        <p:nvSpPr>
          <p:cNvPr id="11" name="Freeform 9">
            <a:extLst>
              <a:ext uri="{FF2B5EF4-FFF2-40B4-BE49-F238E27FC236}">
                <a16:creationId xmlns:a16="http://schemas.microsoft.com/office/drawing/2014/main" id="{35752403-A1A4-3E83-83B3-8CE27612B82D}"/>
              </a:ext>
            </a:extLst>
          </p:cNvPr>
          <p:cNvSpPr/>
          <p:nvPr/>
        </p:nvSpPr>
        <p:spPr>
          <a:xfrm>
            <a:off x="10840959" y="349163"/>
            <a:ext cx="972935" cy="972935"/>
          </a:xfrm>
          <a:custGeom>
            <a:avLst/>
            <a:gdLst/>
            <a:ahLst/>
            <a:cxnLst/>
            <a:rect l="l" t="t" r="r" b="b"/>
            <a:pathLst>
              <a:path w="1459403" h="1459403">
                <a:moveTo>
                  <a:pt x="0" y="0"/>
                </a:moveTo>
                <a:lnTo>
                  <a:pt x="1459404" y="0"/>
                </a:lnTo>
                <a:lnTo>
                  <a:pt x="1459404" y="1459403"/>
                </a:lnTo>
                <a:lnTo>
                  <a:pt x="0" y="145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704197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15" y="0"/>
            <a:ext cx="12174185" cy="2787802"/>
            <a:chOff x="0" y="0"/>
            <a:chExt cx="6661764" cy="1525497"/>
          </a:xfrm>
        </p:grpSpPr>
        <p:sp>
          <p:nvSpPr>
            <p:cNvPr id="3" name="Freeform 3"/>
            <p:cNvSpPr/>
            <p:nvPr/>
          </p:nvSpPr>
          <p:spPr>
            <a:xfrm>
              <a:off x="0" y="0"/>
              <a:ext cx="6661764" cy="1525497"/>
            </a:xfrm>
            <a:custGeom>
              <a:avLst/>
              <a:gdLst/>
              <a:ahLst/>
              <a:cxnLst/>
              <a:rect l="l" t="t" r="r" b="b"/>
              <a:pathLst>
                <a:path w="6661764" h="1525497">
                  <a:moveTo>
                    <a:pt x="0" y="0"/>
                  </a:moveTo>
                  <a:lnTo>
                    <a:pt x="6661764" y="0"/>
                  </a:lnTo>
                  <a:lnTo>
                    <a:pt x="6661764" y="1525497"/>
                  </a:lnTo>
                  <a:lnTo>
                    <a:pt x="0" y="1525497"/>
                  </a:lnTo>
                  <a:close/>
                </a:path>
              </a:pathLst>
            </a:custGeom>
            <a:solidFill>
              <a:srgbClr val="203965"/>
            </a:solidFill>
          </p:spPr>
          <p:txBody>
            <a:bodyPr/>
            <a:lstStyle/>
            <a:p>
              <a:endParaRPr lang="en-US" sz="1200"/>
            </a:p>
          </p:txBody>
        </p:sp>
      </p:grpSp>
      <p:sp>
        <p:nvSpPr>
          <p:cNvPr id="4" name="AutoShape 4"/>
          <p:cNvSpPr/>
          <p:nvPr/>
        </p:nvSpPr>
        <p:spPr>
          <a:xfrm>
            <a:off x="685800" y="1683376"/>
            <a:ext cx="836140" cy="0"/>
          </a:xfrm>
          <a:prstGeom prst="line">
            <a:avLst/>
          </a:prstGeom>
          <a:ln w="38100" cap="flat">
            <a:solidFill>
              <a:srgbClr val="FEBF0E"/>
            </a:solidFill>
            <a:prstDash val="solid"/>
            <a:headEnd type="none" w="sm" len="sm"/>
            <a:tailEnd type="none" w="sm" len="sm"/>
          </a:ln>
        </p:spPr>
        <p:txBody>
          <a:bodyPr/>
          <a:lstStyle/>
          <a:p>
            <a:endParaRPr lang="en-US" sz="1200"/>
          </a:p>
        </p:txBody>
      </p:sp>
      <p:grpSp>
        <p:nvGrpSpPr>
          <p:cNvPr id="5" name="Group 5"/>
          <p:cNvGrpSpPr>
            <a:grpSpLocks noChangeAspect="1"/>
          </p:cNvGrpSpPr>
          <p:nvPr/>
        </p:nvGrpSpPr>
        <p:grpSpPr>
          <a:xfrm>
            <a:off x="8874700" y="1670676"/>
            <a:ext cx="1920042" cy="1920042"/>
            <a:chOff x="0" y="0"/>
            <a:chExt cx="6350000" cy="6350000"/>
          </a:xfrm>
        </p:grpSpPr>
        <p:sp>
          <p:nvSpPr>
            <p:cNvPr id="6" name="Freeform 6"/>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EBF0E"/>
            </a:solidFill>
            <a:ln w="12700">
              <a:solidFill>
                <a:srgbClr val="000000"/>
              </a:solidFill>
            </a:ln>
          </p:spPr>
          <p:txBody>
            <a:bodyPr/>
            <a:lstStyle/>
            <a:p>
              <a:endParaRPr lang="en-US" sz="1200"/>
            </a:p>
          </p:txBody>
        </p:sp>
        <p:sp>
          <p:nvSpPr>
            <p:cNvPr id="7" name="Freeform 7"/>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8" name="Freeform 8"/>
          <p:cNvSpPr/>
          <p:nvPr/>
        </p:nvSpPr>
        <p:spPr>
          <a:xfrm>
            <a:off x="9078229" y="1935055"/>
            <a:ext cx="1599119" cy="1325269"/>
          </a:xfrm>
          <a:custGeom>
            <a:avLst/>
            <a:gdLst/>
            <a:ahLst/>
            <a:cxnLst/>
            <a:rect l="l" t="t" r="r" b="b"/>
            <a:pathLst>
              <a:path w="2398678" h="1987904">
                <a:moveTo>
                  <a:pt x="0" y="0"/>
                </a:moveTo>
                <a:lnTo>
                  <a:pt x="2398678" y="0"/>
                </a:lnTo>
                <a:lnTo>
                  <a:pt x="2398678" y="1987905"/>
                </a:lnTo>
                <a:lnTo>
                  <a:pt x="0" y="19879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9" name="TextBox 9"/>
          <p:cNvSpPr txBox="1"/>
          <p:nvPr/>
        </p:nvSpPr>
        <p:spPr>
          <a:xfrm>
            <a:off x="685800" y="966420"/>
            <a:ext cx="3386328" cy="598369"/>
          </a:xfrm>
          <a:prstGeom prst="rect">
            <a:avLst/>
          </a:prstGeom>
        </p:spPr>
        <p:txBody>
          <a:bodyPr wrap="square" lIns="0" tIns="0" rIns="0" bIns="0" rtlCol="0" anchor="t">
            <a:spAutoFit/>
          </a:bodyPr>
          <a:lstStyle/>
          <a:p>
            <a:pPr>
              <a:lnSpc>
                <a:spcPts val="4400"/>
              </a:lnSpc>
            </a:pPr>
            <a:r>
              <a:rPr lang="en-US" sz="6000" dirty="0">
                <a:solidFill>
                  <a:srgbClr val="FFFFFF"/>
                </a:solidFill>
                <a:latin typeface="Arial"/>
              </a:rPr>
              <a:t>Appeals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78774B8E-0EFD-1DF0-37BD-C2E3FA290818}"/>
              </a:ext>
            </a:extLst>
          </p:cNvPr>
          <p:cNvGrpSpPr/>
          <p:nvPr/>
        </p:nvGrpSpPr>
        <p:grpSpPr>
          <a:xfrm>
            <a:off x="0" y="1143000"/>
            <a:ext cx="1727200" cy="5715000"/>
            <a:chOff x="0" y="0"/>
            <a:chExt cx="1041697" cy="2171962"/>
          </a:xfrm>
        </p:grpSpPr>
        <p:sp>
          <p:nvSpPr>
            <p:cNvPr id="6" name="Freeform 6">
              <a:extLst>
                <a:ext uri="{FF2B5EF4-FFF2-40B4-BE49-F238E27FC236}">
                  <a16:creationId xmlns:a16="http://schemas.microsoft.com/office/drawing/2014/main" id="{F2C743E8-1AEF-1B7D-9983-BBD3387A7F08}"/>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7" name="Group 8">
            <a:extLst>
              <a:ext uri="{FF2B5EF4-FFF2-40B4-BE49-F238E27FC236}">
                <a16:creationId xmlns:a16="http://schemas.microsoft.com/office/drawing/2014/main" id="{5748E7C5-B926-1BF3-7705-8AB546031383}"/>
              </a:ext>
            </a:extLst>
          </p:cNvPr>
          <p:cNvGrpSpPr>
            <a:grpSpLocks noChangeAspect="1"/>
          </p:cNvGrpSpPr>
          <p:nvPr/>
        </p:nvGrpSpPr>
        <p:grpSpPr>
          <a:xfrm>
            <a:off x="400430" y="158051"/>
            <a:ext cx="1557626" cy="1557626"/>
            <a:chOff x="0" y="0"/>
            <a:chExt cx="6350000" cy="6350000"/>
          </a:xfrm>
        </p:grpSpPr>
        <p:sp>
          <p:nvSpPr>
            <p:cNvPr id="8" name="Freeform 9">
              <a:extLst>
                <a:ext uri="{FF2B5EF4-FFF2-40B4-BE49-F238E27FC236}">
                  <a16:creationId xmlns:a16="http://schemas.microsoft.com/office/drawing/2014/main" id="{5DA5E9C5-49CB-4A34-1D4D-7E93BFB7F350}"/>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9" name="Freeform 10">
              <a:extLst>
                <a:ext uri="{FF2B5EF4-FFF2-40B4-BE49-F238E27FC236}">
                  <a16:creationId xmlns:a16="http://schemas.microsoft.com/office/drawing/2014/main" id="{60C6623E-3F7E-C833-70DB-B94894E2C8F6}"/>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2" name="Freeform 8">
            <a:extLst>
              <a:ext uri="{FF2B5EF4-FFF2-40B4-BE49-F238E27FC236}">
                <a16:creationId xmlns:a16="http://schemas.microsoft.com/office/drawing/2014/main" id="{82766851-F0B3-91F5-2E82-2E114954A615}"/>
              </a:ext>
            </a:extLst>
          </p:cNvPr>
          <p:cNvSpPr/>
          <p:nvPr/>
        </p:nvSpPr>
        <p:spPr>
          <a:xfrm>
            <a:off x="594648" y="460048"/>
            <a:ext cx="1132552" cy="953630"/>
          </a:xfrm>
          <a:custGeom>
            <a:avLst/>
            <a:gdLst/>
            <a:ahLst/>
            <a:cxnLst/>
            <a:rect l="l" t="t" r="r" b="b"/>
            <a:pathLst>
              <a:path w="2398678" h="1987904">
                <a:moveTo>
                  <a:pt x="0" y="0"/>
                </a:moveTo>
                <a:lnTo>
                  <a:pt x="2398678" y="0"/>
                </a:lnTo>
                <a:lnTo>
                  <a:pt x="2398678" y="1987905"/>
                </a:lnTo>
                <a:lnTo>
                  <a:pt x="0" y="19879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4" name="TextBox 13">
            <a:extLst>
              <a:ext uri="{FF2B5EF4-FFF2-40B4-BE49-F238E27FC236}">
                <a16:creationId xmlns:a16="http://schemas.microsoft.com/office/drawing/2014/main" id="{206BF8F2-F60C-0150-186A-BBDFB778608D}"/>
              </a:ext>
            </a:extLst>
          </p:cNvPr>
          <p:cNvSpPr txBox="1"/>
          <p:nvPr/>
        </p:nvSpPr>
        <p:spPr>
          <a:xfrm>
            <a:off x="3316224" y="49270"/>
            <a:ext cx="6096000" cy="1938992"/>
          </a:xfrm>
          <a:prstGeom prst="rect">
            <a:avLst/>
          </a:prstGeom>
          <a:noFill/>
        </p:spPr>
        <p:txBody>
          <a:bodyPr wrap="square">
            <a:spAutoFit/>
          </a:bodyPr>
          <a:lstStyle/>
          <a:p>
            <a:pPr algn="ctr"/>
            <a:r>
              <a:rPr lang="en-US" sz="6000" dirty="0">
                <a:solidFill>
                  <a:srgbClr val="203965"/>
                </a:solidFill>
                <a:latin typeface="Arial" panose="020B0604020202020204" pitchFamily="34" charset="0"/>
                <a:cs typeface="Arial" panose="020B0604020202020204" pitchFamily="34" charset="0"/>
              </a:rPr>
              <a:t>Both Parties Can Appeal</a:t>
            </a:r>
          </a:p>
        </p:txBody>
      </p:sp>
      <p:sp>
        <p:nvSpPr>
          <p:cNvPr id="16" name="TextBox 15">
            <a:extLst>
              <a:ext uri="{FF2B5EF4-FFF2-40B4-BE49-F238E27FC236}">
                <a16:creationId xmlns:a16="http://schemas.microsoft.com/office/drawing/2014/main" id="{1A159C95-E681-1339-28B5-BEED90E6EF33}"/>
              </a:ext>
            </a:extLst>
          </p:cNvPr>
          <p:cNvSpPr txBox="1"/>
          <p:nvPr/>
        </p:nvSpPr>
        <p:spPr>
          <a:xfrm>
            <a:off x="2170176" y="2716896"/>
            <a:ext cx="9083040" cy="1569660"/>
          </a:xfrm>
          <a:prstGeom prst="rect">
            <a:avLst/>
          </a:prstGeom>
          <a:noFill/>
        </p:spPr>
        <p:txBody>
          <a:bodyPr wrap="square">
            <a:spAutoFit/>
          </a:bodyPr>
          <a:lstStyle/>
          <a:p>
            <a:pPr marL="0" indent="0">
              <a:buNone/>
            </a:pPr>
            <a:r>
              <a:rPr lang="en-US" sz="2400" dirty="0">
                <a:solidFill>
                  <a:srgbClr val="203965"/>
                </a:solidFill>
                <a:latin typeface="Arial" panose="020B0604020202020204" pitchFamily="34" charset="0"/>
                <a:cs typeface="Arial" panose="020B0604020202020204" pitchFamily="34" charset="0"/>
              </a:rPr>
              <a:t>“A recipient must offer both parties an appeal from a determination regarding responsibility, and from a recipient’s dismissal of a formal complaint or any allegations therein.”</a:t>
            </a:r>
          </a:p>
          <a:p>
            <a:pPr lvl="1"/>
            <a:r>
              <a:rPr lang="en-US" sz="2400" dirty="0">
                <a:solidFill>
                  <a:srgbClr val="203965"/>
                </a:solidFill>
                <a:latin typeface="Arial" panose="020B0604020202020204" pitchFamily="34" charset="0"/>
                <a:cs typeface="Arial" panose="020B0604020202020204" pitchFamily="34" charset="0"/>
              </a:rPr>
              <a:t>Sec. 106.45 (b)(8) </a:t>
            </a:r>
          </a:p>
        </p:txBody>
      </p:sp>
    </p:spTree>
    <p:extLst>
      <p:ext uri="{BB962C8B-B14F-4D97-AF65-F5344CB8AC3E}">
        <p14:creationId xmlns:p14="http://schemas.microsoft.com/office/powerpoint/2010/main" val="148761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2158381" y="648246"/>
            <a:ext cx="9313863" cy="1162626"/>
          </a:xfrm>
          <a:prstGeom prst="rect">
            <a:avLst/>
          </a:prstGeom>
        </p:spPr>
        <p:txBody>
          <a:bodyPr wrap="square" lIns="0" tIns="0" rIns="0" bIns="0" rtlCol="0" anchor="t">
            <a:spAutoFit/>
          </a:bodyPr>
          <a:lstStyle/>
          <a:p>
            <a:pPr>
              <a:lnSpc>
                <a:spcPts val="4400"/>
              </a:lnSpc>
            </a:pPr>
            <a:r>
              <a:rPr lang="en-US" sz="6000" dirty="0">
                <a:solidFill>
                  <a:srgbClr val="203965"/>
                </a:solidFill>
                <a:latin typeface="Arial" panose="020B0604020202020204" pitchFamily="34" charset="0"/>
                <a:cs typeface="Arial" panose="020B0604020202020204" pitchFamily="34" charset="0"/>
              </a:rPr>
              <a:t>Definition – </a:t>
            </a:r>
          </a:p>
          <a:p>
            <a:pPr>
              <a:lnSpc>
                <a:spcPts val="4400"/>
              </a:lnSpc>
            </a:pPr>
            <a:r>
              <a:rPr lang="en-US" sz="6000" dirty="0">
                <a:solidFill>
                  <a:srgbClr val="203965"/>
                </a:solidFill>
                <a:latin typeface="Arial" panose="020B0604020202020204" pitchFamily="34" charset="0"/>
                <a:cs typeface="Arial" panose="020B0604020202020204" pitchFamily="34" charset="0"/>
              </a:rPr>
              <a:t>Education Program Activity</a:t>
            </a:r>
          </a:p>
        </p:txBody>
      </p:sp>
      <p:sp>
        <p:nvSpPr>
          <p:cNvPr id="13" name="TextBox 13"/>
          <p:cNvSpPr txBox="1"/>
          <p:nvPr/>
        </p:nvSpPr>
        <p:spPr>
          <a:xfrm>
            <a:off x="2260600" y="2359025"/>
            <a:ext cx="8448285" cy="2954655"/>
          </a:xfrm>
          <a:prstGeom prst="rect">
            <a:avLst/>
          </a:prstGeom>
        </p:spPr>
        <p:txBody>
          <a:bodyPr wrap="square" lIns="0" tIns="0" rIns="0" bIns="0" rtlCol="0" anchor="t">
            <a:spAutoFit/>
          </a:bodyPr>
          <a:lstStyle/>
          <a:p>
            <a:r>
              <a:rPr lang="en-US" sz="2400" dirty="0">
                <a:solidFill>
                  <a:srgbClr val="203965"/>
                </a:solidFill>
                <a:latin typeface="Arial" panose="020B0604020202020204" pitchFamily="34" charset="0"/>
                <a:cs typeface="Arial" panose="020B0604020202020204" pitchFamily="34" charset="0"/>
              </a:rPr>
              <a:t>““[E]</a:t>
            </a:r>
            <a:r>
              <a:rPr lang="en-US" sz="2400" dirty="0" err="1">
                <a:solidFill>
                  <a:srgbClr val="203965"/>
                </a:solidFill>
                <a:latin typeface="Arial" panose="020B0604020202020204" pitchFamily="34" charset="0"/>
                <a:cs typeface="Arial" panose="020B0604020202020204" pitchFamily="34" charset="0"/>
              </a:rPr>
              <a:t>ducation</a:t>
            </a:r>
            <a:r>
              <a:rPr lang="en-US" sz="2400" dirty="0">
                <a:solidFill>
                  <a:srgbClr val="203965"/>
                </a:solidFill>
                <a:latin typeface="Arial" panose="020B0604020202020204" pitchFamily="34" charset="0"/>
                <a:cs typeface="Arial" panose="020B0604020202020204" pitchFamily="34" charset="0"/>
              </a:rPr>
              <a:t> program or activity” includes locations, events, or circumstances over which the recipient exercised substantial control over both the respondent and the context in which the sexual harassment occurs, and also includes any building owned or controlled by a student organization that is officially recognized by a postsecondary institution.”</a:t>
            </a:r>
          </a:p>
          <a:p>
            <a:r>
              <a:rPr lang="en-US" sz="2400" dirty="0">
                <a:solidFill>
                  <a:srgbClr val="203965"/>
                </a:solidFill>
                <a:latin typeface="Arial" panose="020B0604020202020204" pitchFamily="34" charset="0"/>
                <a:ea typeface="Arial Bold"/>
                <a:cs typeface="Arial" panose="020B0604020202020204" pitchFamily="34" charset="0"/>
              </a:rPr>
              <a:t>§Sec. 106.44(a)</a:t>
            </a:r>
          </a:p>
          <a:p>
            <a:pPr>
              <a:spcBef>
                <a:spcPct val="0"/>
              </a:spcBef>
            </a:pPr>
            <a:endParaRPr lang="en-US" sz="2400" dirty="0">
              <a:solidFill>
                <a:srgbClr val="203965"/>
              </a:solidFill>
              <a:latin typeface="Arial" panose="020B0604020202020204" pitchFamily="34" charset="0"/>
              <a:ea typeface="Arial Bold"/>
              <a:cs typeface="Arial" panose="020B0604020202020204" pitchFamily="34" charset="0"/>
            </a:endParaRPr>
          </a:p>
        </p:txBody>
      </p:sp>
      <p:grpSp>
        <p:nvGrpSpPr>
          <p:cNvPr id="14" name="Group 5">
            <a:extLst>
              <a:ext uri="{FF2B5EF4-FFF2-40B4-BE49-F238E27FC236}">
                <a16:creationId xmlns:a16="http://schemas.microsoft.com/office/drawing/2014/main" id="{B0CD0C76-1E02-A75C-9313-425C3C2DCA22}"/>
              </a:ext>
            </a:extLst>
          </p:cNvPr>
          <p:cNvGrpSpPr/>
          <p:nvPr/>
        </p:nvGrpSpPr>
        <p:grpSpPr>
          <a:xfrm>
            <a:off x="0" y="1143000"/>
            <a:ext cx="1727200" cy="5715000"/>
            <a:chOff x="0" y="0"/>
            <a:chExt cx="1041697" cy="2171962"/>
          </a:xfrm>
        </p:grpSpPr>
        <p:sp>
          <p:nvSpPr>
            <p:cNvPr id="15" name="Freeform 6">
              <a:extLst>
                <a:ext uri="{FF2B5EF4-FFF2-40B4-BE49-F238E27FC236}">
                  <a16:creationId xmlns:a16="http://schemas.microsoft.com/office/drawing/2014/main" id="{171995EF-2138-7F9A-4F31-F15300771326}"/>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16" name="Group 8">
            <a:extLst>
              <a:ext uri="{FF2B5EF4-FFF2-40B4-BE49-F238E27FC236}">
                <a16:creationId xmlns:a16="http://schemas.microsoft.com/office/drawing/2014/main" id="{00F53549-41A8-10E4-D44C-A10F3C8093EF}"/>
              </a:ext>
            </a:extLst>
          </p:cNvPr>
          <p:cNvGrpSpPr>
            <a:grpSpLocks noChangeAspect="1"/>
          </p:cNvGrpSpPr>
          <p:nvPr/>
        </p:nvGrpSpPr>
        <p:grpSpPr>
          <a:xfrm>
            <a:off x="400430" y="141814"/>
            <a:ext cx="1557626" cy="1557626"/>
            <a:chOff x="0" y="0"/>
            <a:chExt cx="6350000" cy="6350000"/>
          </a:xfrm>
        </p:grpSpPr>
        <p:sp>
          <p:nvSpPr>
            <p:cNvPr id="17" name="Freeform 9">
              <a:extLst>
                <a:ext uri="{FF2B5EF4-FFF2-40B4-BE49-F238E27FC236}">
                  <a16:creationId xmlns:a16="http://schemas.microsoft.com/office/drawing/2014/main" id="{07A10C89-2F20-120F-ADE2-960C0CE43E32}"/>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18" name="Freeform 10">
              <a:extLst>
                <a:ext uri="{FF2B5EF4-FFF2-40B4-BE49-F238E27FC236}">
                  <a16:creationId xmlns:a16="http://schemas.microsoft.com/office/drawing/2014/main" id="{0BE3026F-706C-2898-E514-8E2E24155287}"/>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9" name="Freeform 11">
            <a:extLst>
              <a:ext uri="{FF2B5EF4-FFF2-40B4-BE49-F238E27FC236}">
                <a16:creationId xmlns:a16="http://schemas.microsoft.com/office/drawing/2014/main" id="{82AD5C5F-40BA-A0D5-CA7A-C64CB168A4AB}"/>
              </a:ext>
            </a:extLst>
          </p:cNvPr>
          <p:cNvSpPr/>
          <p:nvPr/>
        </p:nvSpPr>
        <p:spPr>
          <a:xfrm>
            <a:off x="631284" y="377463"/>
            <a:ext cx="1095916" cy="1086327"/>
          </a:xfrm>
          <a:custGeom>
            <a:avLst/>
            <a:gdLst/>
            <a:ahLst/>
            <a:cxnLst/>
            <a:rect l="l" t="t" r="r" b="b"/>
            <a:pathLst>
              <a:path w="1643874" h="1629490">
                <a:moveTo>
                  <a:pt x="0" y="0"/>
                </a:moveTo>
                <a:lnTo>
                  <a:pt x="1643874" y="0"/>
                </a:lnTo>
                <a:lnTo>
                  <a:pt x="1643874" y="1629491"/>
                </a:lnTo>
                <a:lnTo>
                  <a:pt x="0" y="16294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490359" y="188580"/>
            <a:ext cx="7528273" cy="1557626"/>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Grounds for Appeal</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170176" y="2085790"/>
            <a:ext cx="8973312" cy="3915721"/>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“(A) Procedural irregularity that affected the outcome of the matter</a:t>
            </a:r>
          </a:p>
          <a:p>
            <a:pPr marL="0" indent="0">
              <a:buNone/>
            </a:pPr>
            <a:r>
              <a:rPr lang="en-US" sz="2400" dirty="0">
                <a:solidFill>
                  <a:srgbClr val="203965"/>
                </a:solidFill>
                <a:latin typeface="Arial" panose="020B0604020202020204" pitchFamily="34" charset="0"/>
                <a:cs typeface="Arial" panose="020B0604020202020204" pitchFamily="34" charset="0"/>
              </a:rPr>
              <a:t>(B) New evidence that was not reasonably available at the time the determination regarding responsibility or dismissal was made, that could affect the outcome of the matter; and  </a:t>
            </a:r>
          </a:p>
          <a:p>
            <a:pPr marL="0" indent="0">
              <a:buNone/>
            </a:pPr>
            <a:r>
              <a:rPr lang="en-US" sz="2400" dirty="0">
                <a:solidFill>
                  <a:srgbClr val="203965"/>
                </a:solidFill>
                <a:latin typeface="Arial" panose="020B0604020202020204" pitchFamily="34" charset="0"/>
                <a:cs typeface="Arial" panose="020B0604020202020204" pitchFamily="34" charset="0"/>
              </a:rPr>
              <a:t>(C) The Title IX Coordinator, investigator(s), or decision-maker(s) had a conflict of interest or bias for or against complainants or respondents generally or the individual complainant or respondent that affected the outcome of the matter.”</a:t>
            </a:r>
          </a:p>
          <a:p>
            <a:pPr lvl="1"/>
            <a:r>
              <a:rPr lang="en-US" dirty="0">
                <a:solidFill>
                  <a:srgbClr val="203965"/>
                </a:solidFill>
                <a:latin typeface="Arial" panose="020B0604020202020204" pitchFamily="34" charset="0"/>
                <a:cs typeface="Arial" panose="020B0604020202020204" pitchFamily="34" charset="0"/>
              </a:rPr>
              <a:t>Sec. 106.45 (b)(8) </a:t>
            </a:r>
          </a:p>
        </p:txBody>
      </p:sp>
      <p:grpSp>
        <p:nvGrpSpPr>
          <p:cNvPr id="5" name="Group 5">
            <a:extLst>
              <a:ext uri="{FF2B5EF4-FFF2-40B4-BE49-F238E27FC236}">
                <a16:creationId xmlns:a16="http://schemas.microsoft.com/office/drawing/2014/main" id="{9C066403-92E7-FF23-3983-3C6CE8C4DDB2}"/>
              </a:ext>
            </a:extLst>
          </p:cNvPr>
          <p:cNvGrpSpPr/>
          <p:nvPr/>
        </p:nvGrpSpPr>
        <p:grpSpPr>
          <a:xfrm>
            <a:off x="0" y="1143000"/>
            <a:ext cx="1727200" cy="5715000"/>
            <a:chOff x="0" y="0"/>
            <a:chExt cx="1041697" cy="2171962"/>
          </a:xfrm>
        </p:grpSpPr>
        <p:sp>
          <p:nvSpPr>
            <p:cNvPr id="6" name="Freeform 6">
              <a:extLst>
                <a:ext uri="{FF2B5EF4-FFF2-40B4-BE49-F238E27FC236}">
                  <a16:creationId xmlns:a16="http://schemas.microsoft.com/office/drawing/2014/main" id="{772A39A4-A5B5-8D95-8F55-2121C8A5480F}"/>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7" name="Group 8">
            <a:extLst>
              <a:ext uri="{FF2B5EF4-FFF2-40B4-BE49-F238E27FC236}">
                <a16:creationId xmlns:a16="http://schemas.microsoft.com/office/drawing/2014/main" id="{63C8E812-2CC1-6FDF-2A71-EAAC5B13E409}"/>
              </a:ext>
            </a:extLst>
          </p:cNvPr>
          <p:cNvGrpSpPr>
            <a:grpSpLocks noChangeAspect="1"/>
          </p:cNvGrpSpPr>
          <p:nvPr/>
        </p:nvGrpSpPr>
        <p:grpSpPr>
          <a:xfrm>
            <a:off x="400430" y="158051"/>
            <a:ext cx="1557626" cy="1557626"/>
            <a:chOff x="0" y="0"/>
            <a:chExt cx="6350000" cy="6350000"/>
          </a:xfrm>
        </p:grpSpPr>
        <p:sp>
          <p:nvSpPr>
            <p:cNvPr id="8" name="Freeform 9">
              <a:extLst>
                <a:ext uri="{FF2B5EF4-FFF2-40B4-BE49-F238E27FC236}">
                  <a16:creationId xmlns:a16="http://schemas.microsoft.com/office/drawing/2014/main" id="{2C532087-8A84-27CE-070A-DBA4BD7C137E}"/>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9" name="Freeform 10">
              <a:extLst>
                <a:ext uri="{FF2B5EF4-FFF2-40B4-BE49-F238E27FC236}">
                  <a16:creationId xmlns:a16="http://schemas.microsoft.com/office/drawing/2014/main" id="{72A38D37-2F71-2AEB-6D84-70B36AB31878}"/>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0" name="Freeform 8">
            <a:extLst>
              <a:ext uri="{FF2B5EF4-FFF2-40B4-BE49-F238E27FC236}">
                <a16:creationId xmlns:a16="http://schemas.microsoft.com/office/drawing/2014/main" id="{C148E733-479A-DE61-DAC7-9169693756B5}"/>
              </a:ext>
            </a:extLst>
          </p:cNvPr>
          <p:cNvSpPr/>
          <p:nvPr/>
        </p:nvSpPr>
        <p:spPr>
          <a:xfrm>
            <a:off x="594648" y="460048"/>
            <a:ext cx="1132552" cy="953630"/>
          </a:xfrm>
          <a:custGeom>
            <a:avLst/>
            <a:gdLst/>
            <a:ahLst/>
            <a:cxnLst/>
            <a:rect l="l" t="t" r="r" b="b"/>
            <a:pathLst>
              <a:path w="2398678" h="1987904">
                <a:moveTo>
                  <a:pt x="0" y="0"/>
                </a:moveTo>
                <a:lnTo>
                  <a:pt x="2398678" y="0"/>
                </a:lnTo>
                <a:lnTo>
                  <a:pt x="2398678" y="1987905"/>
                </a:lnTo>
                <a:lnTo>
                  <a:pt x="0" y="19879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3966836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358486" y="212771"/>
            <a:ext cx="8008063"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Additional Bases for </a:t>
            </a:r>
            <a:br>
              <a:rPr lang="en-US" sz="6000" dirty="0">
                <a:solidFill>
                  <a:srgbClr val="203965"/>
                </a:solidFill>
                <a:latin typeface="Arial" panose="020B0604020202020204" pitchFamily="34" charset="0"/>
                <a:cs typeface="Arial" panose="020B0604020202020204" pitchFamily="34" charset="0"/>
              </a:rPr>
            </a:br>
            <a:r>
              <a:rPr lang="en-US" sz="6000" dirty="0">
                <a:solidFill>
                  <a:srgbClr val="203965"/>
                </a:solidFill>
                <a:latin typeface="Arial" panose="020B0604020202020204" pitchFamily="34" charset="0"/>
                <a:cs typeface="Arial" panose="020B0604020202020204" pitchFamily="34" charset="0"/>
              </a:rPr>
              <a:t>Appeal</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2483252" y="2829630"/>
            <a:ext cx="8245708" cy="1931890"/>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“A recipient may offer an appeal equally to both parties on additional bases.”</a:t>
            </a:r>
          </a:p>
          <a:p>
            <a:pPr lvl="1"/>
            <a:r>
              <a:rPr lang="en-US" dirty="0">
                <a:solidFill>
                  <a:srgbClr val="203965"/>
                </a:solidFill>
                <a:latin typeface="Arial" panose="020B0604020202020204" pitchFamily="34" charset="0"/>
                <a:cs typeface="Arial" panose="020B0604020202020204" pitchFamily="34" charset="0"/>
              </a:rPr>
              <a:t>Sec. 106.45(b)(8) </a:t>
            </a:r>
          </a:p>
        </p:txBody>
      </p:sp>
      <p:grpSp>
        <p:nvGrpSpPr>
          <p:cNvPr id="5" name="Group 5">
            <a:extLst>
              <a:ext uri="{FF2B5EF4-FFF2-40B4-BE49-F238E27FC236}">
                <a16:creationId xmlns:a16="http://schemas.microsoft.com/office/drawing/2014/main" id="{ACB5EEB3-624C-7149-082B-C33C8CB6ACC8}"/>
              </a:ext>
            </a:extLst>
          </p:cNvPr>
          <p:cNvGrpSpPr/>
          <p:nvPr/>
        </p:nvGrpSpPr>
        <p:grpSpPr>
          <a:xfrm>
            <a:off x="0" y="1143000"/>
            <a:ext cx="1727200" cy="5715000"/>
            <a:chOff x="0" y="0"/>
            <a:chExt cx="1041697" cy="2171962"/>
          </a:xfrm>
        </p:grpSpPr>
        <p:sp>
          <p:nvSpPr>
            <p:cNvPr id="6" name="Freeform 6">
              <a:extLst>
                <a:ext uri="{FF2B5EF4-FFF2-40B4-BE49-F238E27FC236}">
                  <a16:creationId xmlns:a16="http://schemas.microsoft.com/office/drawing/2014/main" id="{C4485E9A-CAC1-1431-6504-1100DC41FADA}"/>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7" name="Group 8">
            <a:extLst>
              <a:ext uri="{FF2B5EF4-FFF2-40B4-BE49-F238E27FC236}">
                <a16:creationId xmlns:a16="http://schemas.microsoft.com/office/drawing/2014/main" id="{EE003081-F27D-40D5-034B-587FCB9B4BE9}"/>
              </a:ext>
            </a:extLst>
          </p:cNvPr>
          <p:cNvGrpSpPr>
            <a:grpSpLocks noChangeAspect="1"/>
          </p:cNvGrpSpPr>
          <p:nvPr/>
        </p:nvGrpSpPr>
        <p:grpSpPr>
          <a:xfrm>
            <a:off x="400430" y="158051"/>
            <a:ext cx="1557626" cy="1557626"/>
            <a:chOff x="0" y="0"/>
            <a:chExt cx="6350000" cy="6350000"/>
          </a:xfrm>
        </p:grpSpPr>
        <p:sp>
          <p:nvSpPr>
            <p:cNvPr id="8" name="Freeform 9">
              <a:extLst>
                <a:ext uri="{FF2B5EF4-FFF2-40B4-BE49-F238E27FC236}">
                  <a16:creationId xmlns:a16="http://schemas.microsoft.com/office/drawing/2014/main" id="{6959EC23-A948-8391-6F1F-DB403A3CCC14}"/>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9" name="Freeform 10">
              <a:extLst>
                <a:ext uri="{FF2B5EF4-FFF2-40B4-BE49-F238E27FC236}">
                  <a16:creationId xmlns:a16="http://schemas.microsoft.com/office/drawing/2014/main" id="{B95C0FAD-34AC-F27F-F532-7E60ED91F83C}"/>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0" name="Freeform 8">
            <a:extLst>
              <a:ext uri="{FF2B5EF4-FFF2-40B4-BE49-F238E27FC236}">
                <a16:creationId xmlns:a16="http://schemas.microsoft.com/office/drawing/2014/main" id="{7623CDC6-CE0A-2A5D-4AFE-74F5F2E93906}"/>
              </a:ext>
            </a:extLst>
          </p:cNvPr>
          <p:cNvSpPr/>
          <p:nvPr/>
        </p:nvSpPr>
        <p:spPr>
          <a:xfrm>
            <a:off x="594648" y="460048"/>
            <a:ext cx="1132552" cy="953630"/>
          </a:xfrm>
          <a:custGeom>
            <a:avLst/>
            <a:gdLst/>
            <a:ahLst/>
            <a:cxnLst/>
            <a:rect l="l" t="t" r="r" b="b"/>
            <a:pathLst>
              <a:path w="2398678" h="1987904">
                <a:moveTo>
                  <a:pt x="0" y="0"/>
                </a:moveTo>
                <a:lnTo>
                  <a:pt x="2398678" y="0"/>
                </a:lnTo>
                <a:lnTo>
                  <a:pt x="2398678" y="1987905"/>
                </a:lnTo>
                <a:lnTo>
                  <a:pt x="0" y="19879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620838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C33-B309-9E4F-BBCD-D3375DFFE9AA}"/>
              </a:ext>
            </a:extLst>
          </p:cNvPr>
          <p:cNvSpPr>
            <a:spLocks noGrp="1"/>
          </p:cNvSpPr>
          <p:nvPr>
            <p:ph type="title"/>
          </p:nvPr>
        </p:nvSpPr>
        <p:spPr>
          <a:xfrm>
            <a:off x="2358486" y="39227"/>
            <a:ext cx="7803753" cy="1676603"/>
          </a:xfrm>
        </p:spPr>
        <p:txBody>
          <a:bodyPr>
            <a:noAutofit/>
          </a:bodyPr>
          <a:lstStyle/>
          <a:p>
            <a:pPr algn="ctr"/>
            <a:r>
              <a:rPr lang="en-US" sz="6000" dirty="0">
                <a:solidFill>
                  <a:srgbClr val="203965"/>
                </a:solidFill>
                <a:latin typeface="Arial" panose="020B0604020202020204" pitchFamily="34" charset="0"/>
                <a:cs typeface="Arial" panose="020B0604020202020204" pitchFamily="34" charset="0"/>
              </a:rPr>
              <a:t>Requirements for Appeals</a:t>
            </a:r>
          </a:p>
        </p:txBody>
      </p:sp>
      <p:sp>
        <p:nvSpPr>
          <p:cNvPr id="3" name="Content Placeholder 2">
            <a:extLst>
              <a:ext uri="{FF2B5EF4-FFF2-40B4-BE49-F238E27FC236}">
                <a16:creationId xmlns:a16="http://schemas.microsoft.com/office/drawing/2014/main" id="{382A9DA5-D335-1749-B495-7A5B25847565}"/>
              </a:ext>
            </a:extLst>
          </p:cNvPr>
          <p:cNvSpPr>
            <a:spLocks noGrp="1"/>
          </p:cNvSpPr>
          <p:nvPr>
            <p:ph idx="1"/>
          </p:nvPr>
        </p:nvSpPr>
        <p:spPr>
          <a:xfrm>
            <a:off x="1962361" y="1856892"/>
            <a:ext cx="9437160" cy="3915721"/>
          </a:xfrm>
        </p:spPr>
        <p:txBody>
          <a:bodyPr>
            <a:noAutofit/>
          </a:bodyPr>
          <a:lstStyle/>
          <a:p>
            <a:pPr marL="0" indent="0">
              <a:buNone/>
            </a:pPr>
            <a:r>
              <a:rPr lang="en-US" sz="2400" dirty="0">
                <a:solidFill>
                  <a:srgbClr val="203965"/>
                </a:solidFill>
                <a:latin typeface="Arial" panose="020B0604020202020204" pitchFamily="34" charset="0"/>
                <a:cs typeface="Arial" panose="020B0604020202020204" pitchFamily="34" charset="0"/>
              </a:rPr>
              <a:t>“Requirements for Appeals: (A) Notify the other party in writing when an appeal is filed and implement appeal procedures equally for both parties; (B) Ensure that the decision-maker(s) for the appeal is not the same person as the decision-maker(s) that reached the determination regarding responsibility or dismissal, the investigator(s), or the Title IX Coordinator; (C) Ensure that the decision-maker(s) for the appeal complies with the standards set forth in paragraph (b)(1)(iii) of this section; (D) Give both parties a reasonable, equal opportunity to submit a written statement in support of, or challenging, the outcome; (E) Issue a written decision describing the result of the appeal and the rationale for the result; and (F) Provide the written decision simultaneously to both parties.”</a:t>
            </a:r>
          </a:p>
          <a:p>
            <a:pPr lvl="1"/>
            <a:r>
              <a:rPr lang="en-US" dirty="0">
                <a:solidFill>
                  <a:srgbClr val="203965"/>
                </a:solidFill>
                <a:latin typeface="Arial" panose="020B0604020202020204" pitchFamily="34" charset="0"/>
                <a:cs typeface="Arial" panose="020B0604020202020204" pitchFamily="34" charset="0"/>
              </a:rPr>
              <a:t>Sec. 106.45(b)(8) </a:t>
            </a:r>
          </a:p>
        </p:txBody>
      </p:sp>
      <p:grpSp>
        <p:nvGrpSpPr>
          <p:cNvPr id="5" name="Group 5">
            <a:extLst>
              <a:ext uri="{FF2B5EF4-FFF2-40B4-BE49-F238E27FC236}">
                <a16:creationId xmlns:a16="http://schemas.microsoft.com/office/drawing/2014/main" id="{97A75925-CFA0-661D-6FB0-715BF6E67A39}"/>
              </a:ext>
            </a:extLst>
          </p:cNvPr>
          <p:cNvGrpSpPr/>
          <p:nvPr/>
        </p:nvGrpSpPr>
        <p:grpSpPr>
          <a:xfrm>
            <a:off x="0" y="1143000"/>
            <a:ext cx="1727200" cy="5715000"/>
            <a:chOff x="0" y="0"/>
            <a:chExt cx="1041697" cy="2171962"/>
          </a:xfrm>
        </p:grpSpPr>
        <p:sp>
          <p:nvSpPr>
            <p:cNvPr id="6" name="Freeform 6">
              <a:extLst>
                <a:ext uri="{FF2B5EF4-FFF2-40B4-BE49-F238E27FC236}">
                  <a16:creationId xmlns:a16="http://schemas.microsoft.com/office/drawing/2014/main" id="{34EE8629-1A2F-7A49-EFB3-522FF2B1DB53}"/>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7" name="Group 8">
            <a:extLst>
              <a:ext uri="{FF2B5EF4-FFF2-40B4-BE49-F238E27FC236}">
                <a16:creationId xmlns:a16="http://schemas.microsoft.com/office/drawing/2014/main" id="{51061A4B-F56D-996E-47CB-314071A3C95C}"/>
              </a:ext>
            </a:extLst>
          </p:cNvPr>
          <p:cNvGrpSpPr>
            <a:grpSpLocks noChangeAspect="1"/>
          </p:cNvGrpSpPr>
          <p:nvPr/>
        </p:nvGrpSpPr>
        <p:grpSpPr>
          <a:xfrm>
            <a:off x="400430" y="158051"/>
            <a:ext cx="1557626" cy="1557626"/>
            <a:chOff x="0" y="0"/>
            <a:chExt cx="6350000" cy="6350000"/>
          </a:xfrm>
        </p:grpSpPr>
        <p:sp>
          <p:nvSpPr>
            <p:cNvPr id="8" name="Freeform 9">
              <a:extLst>
                <a:ext uri="{FF2B5EF4-FFF2-40B4-BE49-F238E27FC236}">
                  <a16:creationId xmlns:a16="http://schemas.microsoft.com/office/drawing/2014/main" id="{8D7A750C-B0B0-B5DB-99D0-F0EC5089F91A}"/>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9" name="Freeform 10">
              <a:extLst>
                <a:ext uri="{FF2B5EF4-FFF2-40B4-BE49-F238E27FC236}">
                  <a16:creationId xmlns:a16="http://schemas.microsoft.com/office/drawing/2014/main" id="{D206912F-9ED4-403C-DE50-D3B375469C73}"/>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0" name="Freeform 8">
            <a:extLst>
              <a:ext uri="{FF2B5EF4-FFF2-40B4-BE49-F238E27FC236}">
                <a16:creationId xmlns:a16="http://schemas.microsoft.com/office/drawing/2014/main" id="{B221D3CC-1FE0-80D0-3AB9-1CFBC9BEFB91}"/>
              </a:ext>
            </a:extLst>
          </p:cNvPr>
          <p:cNvSpPr/>
          <p:nvPr/>
        </p:nvSpPr>
        <p:spPr>
          <a:xfrm>
            <a:off x="594648" y="460048"/>
            <a:ext cx="1132552" cy="953630"/>
          </a:xfrm>
          <a:custGeom>
            <a:avLst/>
            <a:gdLst/>
            <a:ahLst/>
            <a:cxnLst/>
            <a:rect l="l" t="t" r="r" b="b"/>
            <a:pathLst>
              <a:path w="2398678" h="1987904">
                <a:moveTo>
                  <a:pt x="0" y="0"/>
                </a:moveTo>
                <a:lnTo>
                  <a:pt x="2398678" y="0"/>
                </a:lnTo>
                <a:lnTo>
                  <a:pt x="2398678" y="1987905"/>
                </a:lnTo>
                <a:lnTo>
                  <a:pt x="0" y="19879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3607014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97A75925-CFA0-661D-6FB0-715BF6E67A39}"/>
              </a:ext>
            </a:extLst>
          </p:cNvPr>
          <p:cNvGrpSpPr/>
          <p:nvPr/>
        </p:nvGrpSpPr>
        <p:grpSpPr>
          <a:xfrm>
            <a:off x="11265408" y="749808"/>
            <a:ext cx="926592" cy="6108192"/>
            <a:chOff x="0" y="0"/>
            <a:chExt cx="1041697" cy="2171962"/>
          </a:xfrm>
        </p:grpSpPr>
        <p:sp>
          <p:nvSpPr>
            <p:cNvPr id="6" name="Freeform 6">
              <a:extLst>
                <a:ext uri="{FF2B5EF4-FFF2-40B4-BE49-F238E27FC236}">
                  <a16:creationId xmlns:a16="http://schemas.microsoft.com/office/drawing/2014/main" id="{34EE8629-1A2F-7A49-EFB3-522FF2B1DB53}"/>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203965"/>
            </a:solidFill>
          </p:spPr>
          <p:txBody>
            <a:bodyPr/>
            <a:lstStyle/>
            <a:p>
              <a:endParaRPr lang="en-US" sz="1200"/>
            </a:p>
          </p:txBody>
        </p:sp>
      </p:grpSp>
      <p:grpSp>
        <p:nvGrpSpPr>
          <p:cNvPr id="23" name="Group 5">
            <a:extLst>
              <a:ext uri="{FF2B5EF4-FFF2-40B4-BE49-F238E27FC236}">
                <a16:creationId xmlns:a16="http://schemas.microsoft.com/office/drawing/2014/main" id="{8C676A49-3D35-F3F8-70EE-91D298FA1974}"/>
              </a:ext>
            </a:extLst>
          </p:cNvPr>
          <p:cNvGrpSpPr>
            <a:grpSpLocks noChangeAspect="1"/>
          </p:cNvGrpSpPr>
          <p:nvPr/>
        </p:nvGrpSpPr>
        <p:grpSpPr>
          <a:xfrm>
            <a:off x="9983295" y="155401"/>
            <a:ext cx="1884922" cy="1469605"/>
            <a:chOff x="0" y="0"/>
            <a:chExt cx="6350000" cy="6350000"/>
          </a:xfrm>
        </p:grpSpPr>
        <p:sp>
          <p:nvSpPr>
            <p:cNvPr id="24" name="Freeform 6">
              <a:extLst>
                <a:ext uri="{FF2B5EF4-FFF2-40B4-BE49-F238E27FC236}">
                  <a16:creationId xmlns:a16="http://schemas.microsoft.com/office/drawing/2014/main" id="{EACFF803-0EB9-AD58-61AE-4D9FB46715AB}"/>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FEBF0E"/>
            </a:solidFill>
            <a:ln w="12700">
              <a:solidFill>
                <a:srgbClr val="000000"/>
              </a:solidFill>
            </a:ln>
          </p:spPr>
          <p:txBody>
            <a:bodyPr/>
            <a:lstStyle/>
            <a:p>
              <a:endParaRPr lang="en-US" sz="1200"/>
            </a:p>
          </p:txBody>
        </p:sp>
        <p:sp>
          <p:nvSpPr>
            <p:cNvPr id="25" name="Freeform 7">
              <a:extLst>
                <a:ext uri="{FF2B5EF4-FFF2-40B4-BE49-F238E27FC236}">
                  <a16:creationId xmlns:a16="http://schemas.microsoft.com/office/drawing/2014/main" id="{8A9B1864-FCEF-4CD2-6275-2079357254EC}"/>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20" name="Freeform 8">
            <a:extLst>
              <a:ext uri="{FF2B5EF4-FFF2-40B4-BE49-F238E27FC236}">
                <a16:creationId xmlns:a16="http://schemas.microsoft.com/office/drawing/2014/main" id="{AA6B7217-8C3C-33EF-4186-597C16D79EA7}"/>
              </a:ext>
            </a:extLst>
          </p:cNvPr>
          <p:cNvSpPr/>
          <p:nvPr/>
        </p:nvSpPr>
        <p:spPr>
          <a:xfrm>
            <a:off x="9890228" y="426489"/>
            <a:ext cx="1727200" cy="1276407"/>
          </a:xfrm>
          <a:custGeom>
            <a:avLst/>
            <a:gdLst/>
            <a:ahLst/>
            <a:cxnLst/>
            <a:rect l="l" t="t" r="r" b="b"/>
            <a:pathLst>
              <a:path w="4486356" h="3173218">
                <a:moveTo>
                  <a:pt x="0" y="0"/>
                </a:moveTo>
                <a:lnTo>
                  <a:pt x="4486356" y="0"/>
                </a:lnTo>
                <a:lnTo>
                  <a:pt x="4486356" y="3173218"/>
                </a:lnTo>
                <a:lnTo>
                  <a:pt x="0" y="3173218"/>
                </a:lnTo>
                <a:lnTo>
                  <a:pt x="0" y="0"/>
                </a:lnTo>
                <a:close/>
              </a:path>
            </a:pathLst>
          </a:custGeom>
          <a:blipFill>
            <a:blip r:embed="rId3"/>
            <a:stretch>
              <a:fillRect l="-1462" r="-5300"/>
            </a:stretch>
          </a:blipFill>
        </p:spPr>
        <p:txBody>
          <a:bodyPr/>
          <a:lstStyle/>
          <a:p>
            <a:endParaRPr lang="en-US" sz="1200"/>
          </a:p>
        </p:txBody>
      </p:sp>
      <p:sp>
        <p:nvSpPr>
          <p:cNvPr id="21" name="TextBox 9">
            <a:extLst>
              <a:ext uri="{FF2B5EF4-FFF2-40B4-BE49-F238E27FC236}">
                <a16:creationId xmlns:a16="http://schemas.microsoft.com/office/drawing/2014/main" id="{6CF32965-9720-1DB9-6765-3535064B40DB}"/>
              </a:ext>
            </a:extLst>
          </p:cNvPr>
          <p:cNvSpPr txBox="1"/>
          <p:nvPr/>
        </p:nvSpPr>
        <p:spPr>
          <a:xfrm>
            <a:off x="4151011" y="429229"/>
            <a:ext cx="4196063" cy="598369"/>
          </a:xfrm>
          <a:prstGeom prst="rect">
            <a:avLst/>
          </a:prstGeom>
        </p:spPr>
        <p:txBody>
          <a:bodyPr wrap="square" lIns="0" tIns="0" rIns="0" bIns="0" rtlCol="0" anchor="t">
            <a:spAutoFit/>
          </a:bodyPr>
          <a:lstStyle/>
          <a:p>
            <a:pPr algn="ctr">
              <a:lnSpc>
                <a:spcPts val="4400"/>
              </a:lnSpc>
            </a:pPr>
            <a:r>
              <a:rPr lang="en-US" sz="6000" dirty="0">
                <a:solidFill>
                  <a:srgbClr val="203965"/>
                </a:solidFill>
                <a:latin typeface="Arial"/>
              </a:rPr>
              <a:t>Resources</a:t>
            </a:r>
          </a:p>
        </p:txBody>
      </p:sp>
      <p:sp>
        <p:nvSpPr>
          <p:cNvPr id="22" name="TextBox 10">
            <a:extLst>
              <a:ext uri="{FF2B5EF4-FFF2-40B4-BE49-F238E27FC236}">
                <a16:creationId xmlns:a16="http://schemas.microsoft.com/office/drawing/2014/main" id="{875A5151-1DC7-3F19-AAD4-99F8C59AAE01}"/>
              </a:ext>
            </a:extLst>
          </p:cNvPr>
          <p:cNvSpPr txBox="1"/>
          <p:nvPr/>
        </p:nvSpPr>
        <p:spPr>
          <a:xfrm>
            <a:off x="574572" y="1166401"/>
            <a:ext cx="10536432" cy="6647974"/>
          </a:xfrm>
          <a:prstGeom prst="rect">
            <a:avLst/>
          </a:prstGeom>
        </p:spPr>
        <p:txBody>
          <a:bodyPr wrap="square" lIns="0" tIns="0" rIns="0" bIns="0" rtlCol="0" anchor="t">
            <a:spAutoFit/>
          </a:bodyPr>
          <a:lstStyle/>
          <a:p>
            <a:pPr marL="0" lvl="2">
              <a:spcBef>
                <a:spcPct val="0"/>
              </a:spcBef>
            </a:pPr>
            <a:r>
              <a:rPr lang="en-US" sz="2400" b="1" dirty="0">
                <a:solidFill>
                  <a:srgbClr val="11205C"/>
                </a:solidFill>
                <a:latin typeface="Arial"/>
              </a:rPr>
              <a:t>OCR and Title IX</a:t>
            </a:r>
          </a:p>
          <a:p>
            <a:pPr marL="0" lvl="2">
              <a:spcBef>
                <a:spcPct val="0"/>
              </a:spcBef>
            </a:pPr>
            <a:r>
              <a:rPr lang="en-US" sz="2400" dirty="0">
                <a:solidFill>
                  <a:srgbClr val="11205C"/>
                </a:solidFill>
                <a:latin typeface="Arial"/>
              </a:rPr>
              <a:t>https://www2.ed.gov/about/offices/list/ocr/docs/tix_dis.html</a:t>
            </a:r>
          </a:p>
          <a:p>
            <a:pPr marL="0" lvl="2">
              <a:spcBef>
                <a:spcPct val="0"/>
              </a:spcBef>
            </a:pPr>
            <a:r>
              <a:rPr lang="en-US" sz="2400" dirty="0">
                <a:solidFill>
                  <a:srgbClr val="11205C"/>
                </a:solidFill>
                <a:latin typeface="Arial"/>
                <a:hlinkClick r:id="rId4"/>
              </a:rPr>
              <a:t>https://www2.ed.gov/about/offices/list/ocr/docs/dcl-title-ix-coordinators-guide-201504.pdf</a:t>
            </a:r>
            <a:endParaRPr lang="en-US" sz="2400" dirty="0">
              <a:solidFill>
                <a:srgbClr val="11205C"/>
              </a:solidFill>
              <a:latin typeface="Arial"/>
            </a:endParaRPr>
          </a:p>
          <a:p>
            <a:pPr>
              <a:spcBef>
                <a:spcPct val="0"/>
              </a:spcBef>
            </a:pPr>
            <a:endParaRPr lang="en-US" sz="2400" dirty="0">
              <a:solidFill>
                <a:srgbClr val="11205C"/>
              </a:solidFill>
              <a:latin typeface="Arial"/>
            </a:endParaRPr>
          </a:p>
          <a:p>
            <a:pPr>
              <a:spcBef>
                <a:spcPct val="0"/>
              </a:spcBef>
            </a:pPr>
            <a:r>
              <a:rPr lang="en-US" sz="2400" b="1" dirty="0">
                <a:solidFill>
                  <a:srgbClr val="11205C"/>
                </a:solidFill>
                <a:latin typeface="Arial"/>
              </a:rPr>
              <a:t>Federal Register</a:t>
            </a:r>
          </a:p>
          <a:p>
            <a:pPr>
              <a:spcBef>
                <a:spcPct val="0"/>
              </a:spcBef>
            </a:pPr>
            <a:r>
              <a:rPr lang="en-US" sz="2400" dirty="0">
                <a:solidFill>
                  <a:srgbClr val="11205C"/>
                </a:solidFill>
                <a:latin typeface="Arial"/>
                <a:hlinkClick r:id="rId5"/>
              </a:rPr>
              <a:t>https://www.federalregister.gov/documents/2020/05/19/2020-10512/nondiscrimination-on-the-basis-of-sex-in-education-programs-or-activities-receiving-federal#citation-1152-p30294</a:t>
            </a:r>
            <a:endParaRPr lang="en-US" sz="2400" dirty="0">
              <a:solidFill>
                <a:srgbClr val="11205C"/>
              </a:solidFill>
              <a:latin typeface="Arial"/>
            </a:endParaRPr>
          </a:p>
          <a:p>
            <a:pPr>
              <a:spcBef>
                <a:spcPct val="0"/>
              </a:spcBef>
            </a:pPr>
            <a:endParaRPr lang="en-US" sz="2400" dirty="0">
              <a:solidFill>
                <a:srgbClr val="11205C"/>
              </a:solidFill>
              <a:latin typeface="Arial"/>
            </a:endParaRPr>
          </a:p>
          <a:p>
            <a:pPr marL="0" lvl="1">
              <a:spcBef>
                <a:spcPct val="0"/>
              </a:spcBef>
            </a:pPr>
            <a:r>
              <a:rPr lang="en-US" sz="2400" b="1" dirty="0">
                <a:solidFill>
                  <a:srgbClr val="11205C"/>
                </a:solidFill>
                <a:latin typeface="Arial"/>
              </a:rPr>
              <a:t>Joint Guidance on Title IX </a:t>
            </a:r>
            <a:endParaRPr lang="en-US" sz="2400" dirty="0">
              <a:solidFill>
                <a:srgbClr val="11205C"/>
              </a:solidFill>
              <a:latin typeface="Arial"/>
            </a:endParaRPr>
          </a:p>
          <a:p>
            <a:pPr marL="0" lvl="1">
              <a:spcBef>
                <a:spcPct val="0"/>
              </a:spcBef>
            </a:pPr>
            <a:r>
              <a:rPr lang="en-US" sz="2400" dirty="0">
                <a:solidFill>
                  <a:srgbClr val="11205C"/>
                </a:solidFill>
                <a:latin typeface="Arial"/>
                <a:hlinkClick r:id="rId6"/>
              </a:rPr>
              <a:t>https://system.suny.edu/sci/tix2020/</a:t>
            </a:r>
            <a:endParaRPr lang="en-US" sz="2400" dirty="0">
              <a:solidFill>
                <a:srgbClr val="11205C"/>
              </a:solidFill>
              <a:latin typeface="Arial"/>
            </a:endParaRPr>
          </a:p>
          <a:p>
            <a:pPr marL="0" lvl="1">
              <a:spcBef>
                <a:spcPct val="0"/>
              </a:spcBef>
            </a:pPr>
            <a:r>
              <a:rPr lang="en-US" sz="2400" dirty="0">
                <a:solidFill>
                  <a:srgbClr val="11205C"/>
                </a:solidFill>
                <a:latin typeface="Arial"/>
                <a:hlinkClick r:id="rId7"/>
              </a:rPr>
              <a:t>https://system.suny.edu/media/suny/content-assets/documents/sci/tix2020/Live-Hearings,-Cross-Examination-and-Advisors-of-Choice.pdf</a:t>
            </a:r>
            <a:endParaRPr lang="en-US" sz="2400" dirty="0">
              <a:solidFill>
                <a:srgbClr val="11205C"/>
              </a:solidFill>
              <a:latin typeface="Arial"/>
            </a:endParaRPr>
          </a:p>
          <a:p>
            <a:pPr marL="0" lvl="1">
              <a:spcBef>
                <a:spcPct val="0"/>
              </a:spcBef>
            </a:pPr>
            <a:endParaRPr lang="en-US" sz="2400" dirty="0">
              <a:solidFill>
                <a:srgbClr val="11205C"/>
              </a:solidFill>
              <a:latin typeface="Arial"/>
            </a:endParaRPr>
          </a:p>
          <a:p>
            <a:pPr>
              <a:spcBef>
                <a:spcPct val="0"/>
              </a:spcBef>
            </a:pPr>
            <a:endParaRPr lang="en-US" sz="2400" dirty="0">
              <a:solidFill>
                <a:srgbClr val="11205C"/>
              </a:solidFill>
              <a:latin typeface="Arial"/>
            </a:endParaRPr>
          </a:p>
          <a:p>
            <a:pPr>
              <a:spcBef>
                <a:spcPct val="0"/>
              </a:spcBef>
            </a:pPr>
            <a:endParaRPr lang="en-US" sz="2400" dirty="0">
              <a:solidFill>
                <a:srgbClr val="11205C"/>
              </a:solidFill>
              <a:latin typeface="Arial"/>
            </a:endParaRPr>
          </a:p>
        </p:txBody>
      </p:sp>
    </p:spTree>
    <p:extLst>
      <p:ext uri="{BB962C8B-B14F-4D97-AF65-F5344CB8AC3E}">
        <p14:creationId xmlns:p14="http://schemas.microsoft.com/office/powerpoint/2010/main" val="3272592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3604" y="544165"/>
            <a:ext cx="3604410" cy="4878272"/>
            <a:chOff x="0" y="0"/>
            <a:chExt cx="2068819" cy="2799976"/>
          </a:xfrm>
        </p:grpSpPr>
        <p:sp>
          <p:nvSpPr>
            <p:cNvPr id="3" name="Freeform 3"/>
            <p:cNvSpPr/>
            <p:nvPr/>
          </p:nvSpPr>
          <p:spPr>
            <a:xfrm>
              <a:off x="0" y="0"/>
              <a:ext cx="2068819" cy="2799976"/>
            </a:xfrm>
            <a:custGeom>
              <a:avLst/>
              <a:gdLst/>
              <a:ahLst/>
              <a:cxnLst/>
              <a:rect l="l" t="t" r="r" b="b"/>
              <a:pathLst>
                <a:path w="2068819" h="2799976">
                  <a:moveTo>
                    <a:pt x="0" y="0"/>
                  </a:moveTo>
                  <a:lnTo>
                    <a:pt x="2068819" y="0"/>
                  </a:lnTo>
                  <a:lnTo>
                    <a:pt x="2068819" y="2799976"/>
                  </a:lnTo>
                  <a:lnTo>
                    <a:pt x="0" y="2799976"/>
                  </a:lnTo>
                  <a:close/>
                </a:path>
              </a:pathLst>
            </a:custGeom>
            <a:solidFill>
              <a:srgbClr val="FEBF0E"/>
            </a:solidFill>
          </p:spPr>
          <p:txBody>
            <a:bodyPr/>
            <a:lstStyle/>
            <a:p>
              <a:endParaRPr lang="en-US" sz="1200"/>
            </a:p>
          </p:txBody>
        </p:sp>
      </p:grpSp>
      <p:grpSp>
        <p:nvGrpSpPr>
          <p:cNvPr id="4" name="Group 4"/>
          <p:cNvGrpSpPr/>
          <p:nvPr/>
        </p:nvGrpSpPr>
        <p:grpSpPr>
          <a:xfrm>
            <a:off x="7382192" y="2134355"/>
            <a:ext cx="927557" cy="927557"/>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03965"/>
            </a:solidFill>
          </p:spPr>
          <p:txBody>
            <a:bodyPr/>
            <a:lstStyle/>
            <a:p>
              <a:endParaRPr lang="en-US" sz="1200"/>
            </a:p>
          </p:txBody>
        </p:sp>
      </p:grpSp>
      <p:grpSp>
        <p:nvGrpSpPr>
          <p:cNvPr id="6" name="Group 6"/>
          <p:cNvGrpSpPr/>
          <p:nvPr/>
        </p:nvGrpSpPr>
        <p:grpSpPr>
          <a:xfrm>
            <a:off x="8447675" y="2134355"/>
            <a:ext cx="927557" cy="92755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EBF0E"/>
            </a:solidFill>
          </p:spPr>
          <p:txBody>
            <a:bodyPr/>
            <a:lstStyle/>
            <a:p>
              <a:endParaRPr lang="en-US" sz="1200"/>
            </a:p>
          </p:txBody>
        </p:sp>
      </p:grpSp>
      <p:grpSp>
        <p:nvGrpSpPr>
          <p:cNvPr id="8" name="Group 8"/>
          <p:cNvGrpSpPr/>
          <p:nvPr/>
        </p:nvGrpSpPr>
        <p:grpSpPr>
          <a:xfrm>
            <a:off x="9513159" y="2134355"/>
            <a:ext cx="927557" cy="927557"/>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03965"/>
            </a:solidFill>
          </p:spPr>
          <p:txBody>
            <a:bodyPr/>
            <a:lstStyle/>
            <a:p>
              <a:endParaRPr lang="en-US" sz="1200"/>
            </a:p>
          </p:txBody>
        </p:sp>
      </p:grpSp>
      <p:grpSp>
        <p:nvGrpSpPr>
          <p:cNvPr id="10" name="Group 10"/>
          <p:cNvGrpSpPr/>
          <p:nvPr/>
        </p:nvGrpSpPr>
        <p:grpSpPr>
          <a:xfrm>
            <a:off x="10578643" y="2134355"/>
            <a:ext cx="927557" cy="927557"/>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EBF0E"/>
            </a:solidFill>
          </p:spPr>
          <p:txBody>
            <a:bodyPr/>
            <a:lstStyle/>
            <a:p>
              <a:endParaRPr lang="en-US" sz="1200"/>
            </a:p>
          </p:txBody>
        </p:sp>
      </p:grpSp>
      <p:sp>
        <p:nvSpPr>
          <p:cNvPr id="12" name="Freeform 12"/>
          <p:cNvSpPr/>
          <p:nvPr/>
        </p:nvSpPr>
        <p:spPr>
          <a:xfrm>
            <a:off x="1843480" y="1063370"/>
            <a:ext cx="2864659" cy="3839861"/>
          </a:xfrm>
          <a:custGeom>
            <a:avLst/>
            <a:gdLst/>
            <a:ahLst/>
            <a:cxnLst/>
            <a:rect l="l" t="t" r="r" b="b"/>
            <a:pathLst>
              <a:path w="4296988" h="5759792">
                <a:moveTo>
                  <a:pt x="0" y="0"/>
                </a:moveTo>
                <a:lnTo>
                  <a:pt x="4296988" y="0"/>
                </a:lnTo>
                <a:lnTo>
                  <a:pt x="4296988" y="5759793"/>
                </a:lnTo>
                <a:lnTo>
                  <a:pt x="0" y="5759793"/>
                </a:lnTo>
                <a:lnTo>
                  <a:pt x="0" y="0"/>
                </a:lnTo>
                <a:close/>
              </a:path>
            </a:pathLst>
          </a:custGeom>
          <a:blipFill>
            <a:blip r:embed="rId2"/>
            <a:stretch>
              <a:fillRect/>
            </a:stretch>
          </a:blipFill>
        </p:spPr>
        <p:txBody>
          <a:bodyPr/>
          <a:lstStyle/>
          <a:p>
            <a:endParaRPr lang="en-US" sz="1200"/>
          </a:p>
        </p:txBody>
      </p:sp>
      <p:sp>
        <p:nvSpPr>
          <p:cNvPr id="13" name="Freeform 13"/>
          <p:cNvSpPr/>
          <p:nvPr/>
        </p:nvSpPr>
        <p:spPr>
          <a:xfrm>
            <a:off x="10715530" y="109882"/>
            <a:ext cx="1140689" cy="1656173"/>
          </a:xfrm>
          <a:custGeom>
            <a:avLst/>
            <a:gdLst/>
            <a:ahLst/>
            <a:cxnLst/>
            <a:rect l="l" t="t" r="r" b="b"/>
            <a:pathLst>
              <a:path w="1711033" h="2484259">
                <a:moveTo>
                  <a:pt x="0" y="0"/>
                </a:moveTo>
                <a:lnTo>
                  <a:pt x="1711034" y="0"/>
                </a:lnTo>
                <a:lnTo>
                  <a:pt x="1711034" y="2484259"/>
                </a:lnTo>
                <a:lnTo>
                  <a:pt x="0" y="24842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4" name="TextBox 14"/>
          <p:cNvSpPr txBox="1"/>
          <p:nvPr/>
        </p:nvSpPr>
        <p:spPr>
          <a:xfrm rot="-5400000">
            <a:off x="-836821" y="3463416"/>
            <a:ext cx="3273494" cy="987450"/>
          </a:xfrm>
          <a:prstGeom prst="rect">
            <a:avLst/>
          </a:prstGeom>
        </p:spPr>
        <p:txBody>
          <a:bodyPr lIns="0" tIns="0" rIns="0" bIns="0" rtlCol="0" anchor="t">
            <a:spAutoFit/>
          </a:bodyPr>
          <a:lstStyle/>
          <a:p>
            <a:pPr algn="r">
              <a:lnSpc>
                <a:spcPts val="7686"/>
              </a:lnSpc>
            </a:pPr>
            <a:r>
              <a:rPr lang="en-US" sz="6987">
                <a:solidFill>
                  <a:srgbClr val="203965"/>
                </a:solidFill>
                <a:latin typeface="Nunito Sans Bold"/>
              </a:rPr>
              <a:t>Contact</a:t>
            </a:r>
          </a:p>
        </p:txBody>
      </p:sp>
      <p:sp>
        <p:nvSpPr>
          <p:cNvPr id="15" name="TextBox 15"/>
          <p:cNvSpPr txBox="1"/>
          <p:nvPr/>
        </p:nvSpPr>
        <p:spPr>
          <a:xfrm>
            <a:off x="7344964" y="3339674"/>
            <a:ext cx="3810556" cy="1128514"/>
          </a:xfrm>
          <a:prstGeom prst="rect">
            <a:avLst/>
          </a:prstGeom>
        </p:spPr>
        <p:txBody>
          <a:bodyPr lIns="0" tIns="0" rIns="0" bIns="0" rtlCol="0" anchor="t">
            <a:spAutoFit/>
          </a:bodyPr>
          <a:lstStyle/>
          <a:p>
            <a:pPr>
              <a:lnSpc>
                <a:spcPts val="4400"/>
              </a:lnSpc>
              <a:spcBef>
                <a:spcPct val="0"/>
              </a:spcBef>
            </a:pPr>
            <a:r>
              <a:rPr lang="en-US" sz="4000" dirty="0">
                <a:solidFill>
                  <a:srgbClr val="203965"/>
                </a:solidFill>
                <a:latin typeface="Arial Bold"/>
              </a:rPr>
              <a:t>Judith W. Spain</a:t>
            </a:r>
          </a:p>
          <a:p>
            <a:pPr>
              <a:lnSpc>
                <a:spcPts val="4400"/>
              </a:lnSpc>
              <a:spcBef>
                <a:spcPct val="0"/>
              </a:spcBef>
            </a:pPr>
            <a:r>
              <a:rPr lang="en-US" sz="4000" dirty="0">
                <a:solidFill>
                  <a:srgbClr val="203965"/>
                </a:solidFill>
                <a:latin typeface="Arial Bold"/>
              </a:rPr>
              <a:t>J.D., CCEP</a:t>
            </a:r>
          </a:p>
        </p:txBody>
      </p:sp>
      <p:sp>
        <p:nvSpPr>
          <p:cNvPr id="16" name="TextBox 16"/>
          <p:cNvSpPr txBox="1"/>
          <p:nvPr/>
        </p:nvSpPr>
        <p:spPr>
          <a:xfrm>
            <a:off x="7344964" y="4634586"/>
            <a:ext cx="3999311" cy="641201"/>
          </a:xfrm>
          <a:prstGeom prst="rect">
            <a:avLst/>
          </a:prstGeom>
        </p:spPr>
        <p:txBody>
          <a:bodyPr wrap="square" lIns="0" tIns="0" rIns="0" bIns="0" rtlCol="0" anchor="t">
            <a:spAutoFit/>
          </a:bodyPr>
          <a:lstStyle/>
          <a:p>
            <a:pPr>
              <a:lnSpc>
                <a:spcPts val="2493"/>
              </a:lnSpc>
              <a:spcBef>
                <a:spcPct val="0"/>
              </a:spcBef>
            </a:pPr>
            <a:r>
              <a:rPr lang="en-US" sz="2266" dirty="0">
                <a:solidFill>
                  <a:srgbClr val="203965"/>
                </a:solidFill>
                <a:latin typeface="Arial Bold"/>
              </a:rPr>
              <a:t>jspain@georgiacolleges.org</a:t>
            </a:r>
          </a:p>
          <a:p>
            <a:pPr>
              <a:lnSpc>
                <a:spcPts val="2493"/>
              </a:lnSpc>
              <a:spcBef>
                <a:spcPct val="0"/>
              </a:spcBef>
            </a:pPr>
            <a:r>
              <a:rPr lang="en-US" sz="2266" dirty="0">
                <a:solidFill>
                  <a:srgbClr val="203965"/>
                </a:solidFill>
                <a:latin typeface="Arial Bold"/>
              </a:rPr>
              <a:t>Cell (859) 582-9451</a:t>
            </a:r>
          </a:p>
        </p:txBody>
      </p:sp>
      <p:sp>
        <p:nvSpPr>
          <p:cNvPr id="17" name="Freeform 17"/>
          <p:cNvSpPr/>
          <p:nvPr/>
        </p:nvSpPr>
        <p:spPr>
          <a:xfrm>
            <a:off x="7229302" y="5649876"/>
            <a:ext cx="3926218" cy="781972"/>
          </a:xfrm>
          <a:custGeom>
            <a:avLst/>
            <a:gdLst/>
            <a:ahLst/>
            <a:cxnLst/>
            <a:rect l="l" t="t" r="r" b="b"/>
            <a:pathLst>
              <a:path w="5889327" h="1172958">
                <a:moveTo>
                  <a:pt x="0" y="0"/>
                </a:moveTo>
                <a:lnTo>
                  <a:pt x="5889327" y="0"/>
                </a:lnTo>
                <a:lnTo>
                  <a:pt x="5889327" y="1172958"/>
                </a:lnTo>
                <a:lnTo>
                  <a:pt x="0" y="1172958"/>
                </a:lnTo>
                <a:lnTo>
                  <a:pt x="0" y="0"/>
                </a:lnTo>
                <a:close/>
              </a:path>
            </a:pathLst>
          </a:custGeom>
          <a:blipFill>
            <a:blip r:embed="rId5"/>
            <a:stretch>
              <a:fillRect/>
            </a:stretch>
          </a:blipFill>
        </p:spPr>
        <p:txBody>
          <a:bodyPr/>
          <a:lstStyle/>
          <a:p>
            <a:endParaRPr lang="en-US"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2248238" y="644525"/>
            <a:ext cx="6686211" cy="1162626"/>
          </a:xfrm>
          <a:prstGeom prst="rect">
            <a:avLst/>
          </a:prstGeom>
        </p:spPr>
        <p:txBody>
          <a:bodyPr wrap="square" lIns="0" tIns="0" rIns="0" bIns="0" rtlCol="0" anchor="t">
            <a:spAutoFit/>
          </a:bodyPr>
          <a:lstStyle/>
          <a:p>
            <a:pPr algn="just">
              <a:lnSpc>
                <a:spcPts val="4400"/>
              </a:lnSpc>
            </a:pPr>
            <a:r>
              <a:rPr lang="en-US" sz="6000" dirty="0">
                <a:solidFill>
                  <a:srgbClr val="203965"/>
                </a:solidFill>
                <a:latin typeface="Arial" panose="020B0604020202020204" pitchFamily="34" charset="0"/>
                <a:cs typeface="Arial" panose="020B0604020202020204" pitchFamily="34" charset="0"/>
              </a:rPr>
              <a:t>Definition – </a:t>
            </a:r>
          </a:p>
          <a:p>
            <a:pPr algn="just">
              <a:lnSpc>
                <a:spcPts val="4400"/>
              </a:lnSpc>
            </a:pPr>
            <a:r>
              <a:rPr lang="en-US" sz="6000" dirty="0">
                <a:solidFill>
                  <a:srgbClr val="203965"/>
                </a:solidFill>
                <a:latin typeface="Arial" panose="020B0604020202020204" pitchFamily="34" charset="0"/>
                <a:cs typeface="Arial" panose="020B0604020202020204" pitchFamily="34" charset="0"/>
              </a:rPr>
              <a:t>Formal Complaint</a:t>
            </a:r>
          </a:p>
        </p:txBody>
      </p:sp>
      <p:sp>
        <p:nvSpPr>
          <p:cNvPr id="13" name="TextBox 13"/>
          <p:cNvSpPr txBox="1"/>
          <p:nvPr/>
        </p:nvSpPr>
        <p:spPr>
          <a:xfrm>
            <a:off x="2353014" y="2528497"/>
            <a:ext cx="8104114" cy="2215991"/>
          </a:xfrm>
          <a:prstGeom prst="rect">
            <a:avLst/>
          </a:prstGeom>
        </p:spPr>
        <p:txBody>
          <a:bodyPr wrap="square" lIns="0" tIns="0" rIns="0" bIns="0" rtlCol="0" anchor="t">
            <a:spAutoFit/>
          </a:bodyPr>
          <a:lstStyle/>
          <a:p>
            <a:pPr algn="just"/>
            <a:r>
              <a:rPr lang="en-US" sz="2400" dirty="0">
                <a:solidFill>
                  <a:srgbClr val="203965"/>
                </a:solidFill>
                <a:latin typeface="Arial" panose="020B0604020202020204" pitchFamily="34" charset="0"/>
                <a:cs typeface="Arial" panose="020B0604020202020204" pitchFamily="34" charset="0"/>
              </a:rPr>
              <a:t>“[A] document filed by a complainant or signed by the Title IX Coordinator alleging sexual harassment against a respondent and requesting that the recipient investigate the allegation of sexual harassment.”</a:t>
            </a:r>
          </a:p>
          <a:p>
            <a:pPr algn="just"/>
            <a:r>
              <a:rPr lang="en-US" sz="2400" dirty="0">
                <a:solidFill>
                  <a:srgbClr val="203965"/>
                </a:solidFill>
                <a:latin typeface="Arial" panose="020B0604020202020204" pitchFamily="34" charset="0"/>
                <a:ea typeface="Arial Bold"/>
                <a:cs typeface="Arial" panose="020B0604020202020204" pitchFamily="34" charset="0"/>
              </a:rPr>
              <a:t>§Sec. 106.30</a:t>
            </a:r>
          </a:p>
          <a:p>
            <a:pPr algn="just">
              <a:spcBef>
                <a:spcPct val="0"/>
              </a:spcBef>
            </a:pPr>
            <a:endParaRPr lang="en-US" sz="2400" dirty="0">
              <a:solidFill>
                <a:srgbClr val="203965"/>
              </a:solidFill>
              <a:latin typeface="Arial" panose="020B0604020202020204" pitchFamily="34" charset="0"/>
              <a:ea typeface="Arial Bold"/>
              <a:cs typeface="Arial" panose="020B0604020202020204" pitchFamily="34" charset="0"/>
            </a:endParaRPr>
          </a:p>
        </p:txBody>
      </p:sp>
      <p:grpSp>
        <p:nvGrpSpPr>
          <p:cNvPr id="14" name="Group 5">
            <a:extLst>
              <a:ext uri="{FF2B5EF4-FFF2-40B4-BE49-F238E27FC236}">
                <a16:creationId xmlns:a16="http://schemas.microsoft.com/office/drawing/2014/main" id="{81E06F40-9BDD-C737-23D5-52A9946A9627}"/>
              </a:ext>
            </a:extLst>
          </p:cNvPr>
          <p:cNvGrpSpPr/>
          <p:nvPr/>
        </p:nvGrpSpPr>
        <p:grpSpPr>
          <a:xfrm>
            <a:off x="0" y="1143000"/>
            <a:ext cx="1727200" cy="5715000"/>
            <a:chOff x="0" y="0"/>
            <a:chExt cx="1041697" cy="2171962"/>
          </a:xfrm>
        </p:grpSpPr>
        <p:sp>
          <p:nvSpPr>
            <p:cNvPr id="15" name="Freeform 6">
              <a:extLst>
                <a:ext uri="{FF2B5EF4-FFF2-40B4-BE49-F238E27FC236}">
                  <a16:creationId xmlns:a16="http://schemas.microsoft.com/office/drawing/2014/main" id="{3A54FEC7-FDFA-0180-A1E8-0C2C05FE5EA7}"/>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16" name="Group 8">
            <a:extLst>
              <a:ext uri="{FF2B5EF4-FFF2-40B4-BE49-F238E27FC236}">
                <a16:creationId xmlns:a16="http://schemas.microsoft.com/office/drawing/2014/main" id="{317F02CB-C92D-6F8B-2DEE-4AC7B5C7FCFA}"/>
              </a:ext>
            </a:extLst>
          </p:cNvPr>
          <p:cNvGrpSpPr>
            <a:grpSpLocks noChangeAspect="1"/>
          </p:cNvGrpSpPr>
          <p:nvPr/>
        </p:nvGrpSpPr>
        <p:grpSpPr>
          <a:xfrm>
            <a:off x="400430" y="160987"/>
            <a:ext cx="1557626" cy="1557626"/>
            <a:chOff x="0" y="0"/>
            <a:chExt cx="6350000" cy="6350000"/>
          </a:xfrm>
        </p:grpSpPr>
        <p:sp>
          <p:nvSpPr>
            <p:cNvPr id="17" name="Freeform 9">
              <a:extLst>
                <a:ext uri="{FF2B5EF4-FFF2-40B4-BE49-F238E27FC236}">
                  <a16:creationId xmlns:a16="http://schemas.microsoft.com/office/drawing/2014/main" id="{8B9ADC10-B529-6253-A702-571B29E7884D}"/>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18" name="Freeform 10">
              <a:extLst>
                <a:ext uri="{FF2B5EF4-FFF2-40B4-BE49-F238E27FC236}">
                  <a16:creationId xmlns:a16="http://schemas.microsoft.com/office/drawing/2014/main" id="{559A2881-8247-A236-503D-A42BBC7C50F0}"/>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9" name="Freeform 11">
            <a:extLst>
              <a:ext uri="{FF2B5EF4-FFF2-40B4-BE49-F238E27FC236}">
                <a16:creationId xmlns:a16="http://schemas.microsoft.com/office/drawing/2014/main" id="{C09CF65F-1C09-3EC3-2090-D2A7B992F680}"/>
              </a:ext>
            </a:extLst>
          </p:cNvPr>
          <p:cNvSpPr/>
          <p:nvPr/>
        </p:nvSpPr>
        <p:spPr>
          <a:xfrm>
            <a:off x="631284" y="396636"/>
            <a:ext cx="1095916" cy="1086327"/>
          </a:xfrm>
          <a:custGeom>
            <a:avLst/>
            <a:gdLst/>
            <a:ahLst/>
            <a:cxnLst/>
            <a:rect l="l" t="t" r="r" b="b"/>
            <a:pathLst>
              <a:path w="1643874" h="1629490">
                <a:moveTo>
                  <a:pt x="0" y="0"/>
                </a:moveTo>
                <a:lnTo>
                  <a:pt x="1643874" y="0"/>
                </a:lnTo>
                <a:lnTo>
                  <a:pt x="1643874" y="1629491"/>
                </a:lnTo>
                <a:lnTo>
                  <a:pt x="0" y="16294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2297426" y="637020"/>
            <a:ext cx="4547330" cy="1162626"/>
          </a:xfrm>
          <a:prstGeom prst="rect">
            <a:avLst/>
          </a:prstGeom>
        </p:spPr>
        <p:txBody>
          <a:bodyPr lIns="0" tIns="0" rIns="0" bIns="0" rtlCol="0" anchor="t">
            <a:spAutoFit/>
          </a:bodyPr>
          <a:lstStyle/>
          <a:p>
            <a:pPr algn="just">
              <a:lnSpc>
                <a:spcPts val="4400"/>
              </a:lnSpc>
            </a:pPr>
            <a:r>
              <a:rPr lang="en-US" sz="6000" dirty="0">
                <a:solidFill>
                  <a:srgbClr val="203965"/>
                </a:solidFill>
                <a:latin typeface="Arial" panose="020B0604020202020204" pitchFamily="34" charset="0"/>
                <a:cs typeface="Arial" panose="020B0604020202020204" pitchFamily="34" charset="0"/>
              </a:rPr>
              <a:t>Definition – </a:t>
            </a:r>
          </a:p>
          <a:p>
            <a:pPr algn="just">
              <a:lnSpc>
                <a:spcPts val="4400"/>
              </a:lnSpc>
            </a:pPr>
            <a:r>
              <a:rPr lang="en-US" sz="6000" dirty="0">
                <a:solidFill>
                  <a:srgbClr val="203965"/>
                </a:solidFill>
                <a:latin typeface="Arial" panose="020B0604020202020204" pitchFamily="34" charset="0"/>
                <a:cs typeface="Arial" panose="020B0604020202020204" pitchFamily="34" charset="0"/>
              </a:rPr>
              <a:t>Complainant</a:t>
            </a:r>
          </a:p>
        </p:txBody>
      </p:sp>
      <p:sp>
        <p:nvSpPr>
          <p:cNvPr id="13" name="TextBox 13"/>
          <p:cNvSpPr txBox="1"/>
          <p:nvPr/>
        </p:nvSpPr>
        <p:spPr>
          <a:xfrm>
            <a:off x="2438400" y="2361334"/>
            <a:ext cx="8704400" cy="3693319"/>
          </a:xfrm>
          <a:prstGeom prst="rect">
            <a:avLst/>
          </a:prstGeom>
        </p:spPr>
        <p:txBody>
          <a:bodyPr wrap="square" lIns="0" tIns="0" rIns="0" bIns="0" rtlCol="0" anchor="t">
            <a:spAutoFit/>
          </a:bodyPr>
          <a:lstStyle/>
          <a:p>
            <a:pPr algn="just"/>
            <a:r>
              <a:rPr lang="en-US" sz="2400" dirty="0">
                <a:solidFill>
                  <a:srgbClr val="203965"/>
                </a:solidFill>
                <a:latin typeface="Arial" panose="020B0604020202020204" pitchFamily="34" charset="0"/>
                <a:cs typeface="Arial" panose="020B0604020202020204" pitchFamily="34" charset="0"/>
              </a:rPr>
              <a:t>“[A]n individual who is alleged to be the victim of conduct that could constitute sexual harassment.”</a:t>
            </a:r>
          </a:p>
          <a:p>
            <a:pPr algn="just"/>
            <a:r>
              <a:rPr lang="en-US" sz="2400" dirty="0">
                <a:solidFill>
                  <a:srgbClr val="203965"/>
                </a:solidFill>
                <a:latin typeface="Arial" panose="020B0604020202020204" pitchFamily="34" charset="0"/>
                <a:ea typeface="Arial Bold"/>
                <a:cs typeface="Arial" panose="020B0604020202020204" pitchFamily="34" charset="0"/>
              </a:rPr>
              <a:t>§106.30 </a:t>
            </a:r>
          </a:p>
          <a:p>
            <a:pPr algn="just"/>
            <a:endParaRPr lang="en-US" sz="2400" dirty="0">
              <a:solidFill>
                <a:srgbClr val="203965"/>
              </a:solidFill>
              <a:latin typeface="Arial" panose="020B0604020202020204" pitchFamily="34" charset="0"/>
              <a:ea typeface="Arial Bold"/>
              <a:cs typeface="Arial" panose="020B0604020202020204" pitchFamily="34" charset="0"/>
            </a:endParaRPr>
          </a:p>
          <a:p>
            <a:pPr algn="just"/>
            <a:r>
              <a:rPr lang="en-US" sz="2400" dirty="0">
                <a:solidFill>
                  <a:srgbClr val="203965"/>
                </a:solidFill>
                <a:latin typeface="Arial" panose="020B0604020202020204" pitchFamily="34" charset="0"/>
                <a:cs typeface="Arial" panose="020B0604020202020204" pitchFamily="34" charset="0"/>
              </a:rPr>
              <a:t>“Complainant Connection to Education Program or Activity: [A] complainant must be participating in, or attempting to participate in, the recipient’s education program or activity at the time of filing a formal complaint.”</a:t>
            </a:r>
          </a:p>
          <a:p>
            <a:pPr algn="just"/>
            <a:r>
              <a:rPr lang="en-US" sz="2400" dirty="0">
                <a:solidFill>
                  <a:srgbClr val="203965"/>
                </a:solidFill>
                <a:latin typeface="Arial" panose="020B0604020202020204" pitchFamily="34" charset="0"/>
                <a:cs typeface="Arial" panose="020B0604020202020204" pitchFamily="34" charset="0"/>
              </a:rPr>
              <a:t>Title IX Reg.; Pages 411 and 708 (May 6, 2020, DoE website)</a:t>
            </a:r>
          </a:p>
          <a:p>
            <a:pPr algn="just">
              <a:spcBef>
                <a:spcPct val="0"/>
              </a:spcBef>
            </a:pPr>
            <a:endParaRPr lang="en-US" sz="2400" dirty="0">
              <a:solidFill>
                <a:srgbClr val="203965"/>
              </a:solidFill>
              <a:latin typeface="Arial" panose="020B0604020202020204" pitchFamily="34" charset="0"/>
              <a:cs typeface="Arial" panose="020B0604020202020204" pitchFamily="34" charset="0"/>
            </a:endParaRPr>
          </a:p>
        </p:txBody>
      </p:sp>
      <p:grpSp>
        <p:nvGrpSpPr>
          <p:cNvPr id="14" name="Group 5">
            <a:extLst>
              <a:ext uri="{FF2B5EF4-FFF2-40B4-BE49-F238E27FC236}">
                <a16:creationId xmlns:a16="http://schemas.microsoft.com/office/drawing/2014/main" id="{52A09918-75B0-4FA9-B9CA-C94C1D7F61B3}"/>
              </a:ext>
            </a:extLst>
          </p:cNvPr>
          <p:cNvGrpSpPr/>
          <p:nvPr/>
        </p:nvGrpSpPr>
        <p:grpSpPr>
          <a:xfrm>
            <a:off x="0" y="1143000"/>
            <a:ext cx="1727200" cy="5715000"/>
            <a:chOff x="0" y="0"/>
            <a:chExt cx="1041697" cy="2171962"/>
          </a:xfrm>
        </p:grpSpPr>
        <p:sp>
          <p:nvSpPr>
            <p:cNvPr id="15" name="Freeform 6">
              <a:extLst>
                <a:ext uri="{FF2B5EF4-FFF2-40B4-BE49-F238E27FC236}">
                  <a16:creationId xmlns:a16="http://schemas.microsoft.com/office/drawing/2014/main" id="{CAE21382-8F48-9B14-D6F5-8ADCC5FBF071}"/>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16" name="Group 8">
            <a:extLst>
              <a:ext uri="{FF2B5EF4-FFF2-40B4-BE49-F238E27FC236}">
                <a16:creationId xmlns:a16="http://schemas.microsoft.com/office/drawing/2014/main" id="{94091A99-D058-F011-C772-91815B46556C}"/>
              </a:ext>
            </a:extLst>
          </p:cNvPr>
          <p:cNvGrpSpPr>
            <a:grpSpLocks noChangeAspect="1"/>
          </p:cNvGrpSpPr>
          <p:nvPr/>
        </p:nvGrpSpPr>
        <p:grpSpPr>
          <a:xfrm>
            <a:off x="369900" y="167576"/>
            <a:ext cx="1557626" cy="1557626"/>
            <a:chOff x="0" y="0"/>
            <a:chExt cx="6350000" cy="6350000"/>
          </a:xfrm>
        </p:grpSpPr>
        <p:sp>
          <p:nvSpPr>
            <p:cNvPr id="17" name="Freeform 9">
              <a:extLst>
                <a:ext uri="{FF2B5EF4-FFF2-40B4-BE49-F238E27FC236}">
                  <a16:creationId xmlns:a16="http://schemas.microsoft.com/office/drawing/2014/main" id="{CB31E404-F2BB-EED1-B93E-A546F42E1FD3}"/>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18" name="Freeform 10">
              <a:extLst>
                <a:ext uri="{FF2B5EF4-FFF2-40B4-BE49-F238E27FC236}">
                  <a16:creationId xmlns:a16="http://schemas.microsoft.com/office/drawing/2014/main" id="{502AA647-5D27-BEAC-C6B3-E5C6886364C9}"/>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9" name="Freeform 11">
            <a:extLst>
              <a:ext uri="{FF2B5EF4-FFF2-40B4-BE49-F238E27FC236}">
                <a16:creationId xmlns:a16="http://schemas.microsoft.com/office/drawing/2014/main" id="{5521FBFD-AAFE-713F-1D9A-13FD725FAA69}"/>
              </a:ext>
            </a:extLst>
          </p:cNvPr>
          <p:cNvSpPr/>
          <p:nvPr/>
        </p:nvSpPr>
        <p:spPr>
          <a:xfrm>
            <a:off x="600754" y="403225"/>
            <a:ext cx="1095916" cy="1086327"/>
          </a:xfrm>
          <a:custGeom>
            <a:avLst/>
            <a:gdLst/>
            <a:ahLst/>
            <a:cxnLst/>
            <a:rect l="l" t="t" r="r" b="b"/>
            <a:pathLst>
              <a:path w="1643874" h="1629490">
                <a:moveTo>
                  <a:pt x="0" y="0"/>
                </a:moveTo>
                <a:lnTo>
                  <a:pt x="1643874" y="0"/>
                </a:lnTo>
                <a:lnTo>
                  <a:pt x="1643874" y="1629491"/>
                </a:lnTo>
                <a:lnTo>
                  <a:pt x="0" y="16294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2251075" y="637020"/>
            <a:ext cx="4547330" cy="1162626"/>
          </a:xfrm>
          <a:prstGeom prst="rect">
            <a:avLst/>
          </a:prstGeom>
        </p:spPr>
        <p:txBody>
          <a:bodyPr lIns="0" tIns="0" rIns="0" bIns="0" rtlCol="0" anchor="t">
            <a:spAutoFit/>
          </a:bodyPr>
          <a:lstStyle/>
          <a:p>
            <a:pPr algn="just">
              <a:lnSpc>
                <a:spcPts val="4400"/>
              </a:lnSpc>
            </a:pPr>
            <a:r>
              <a:rPr lang="en-US" sz="6000" dirty="0">
                <a:solidFill>
                  <a:srgbClr val="203965"/>
                </a:solidFill>
                <a:latin typeface="Arial" panose="020B0604020202020204" pitchFamily="34" charset="0"/>
                <a:cs typeface="Arial" panose="020B0604020202020204" pitchFamily="34" charset="0"/>
              </a:rPr>
              <a:t>Definition – </a:t>
            </a:r>
          </a:p>
          <a:p>
            <a:pPr algn="just">
              <a:lnSpc>
                <a:spcPts val="4400"/>
              </a:lnSpc>
            </a:pPr>
            <a:r>
              <a:rPr lang="en-US" sz="6000" dirty="0">
                <a:solidFill>
                  <a:srgbClr val="203965"/>
                </a:solidFill>
                <a:latin typeface="Arial" panose="020B0604020202020204" pitchFamily="34" charset="0"/>
                <a:cs typeface="Arial" panose="020B0604020202020204" pitchFamily="34" charset="0"/>
              </a:rPr>
              <a:t>Respondent</a:t>
            </a:r>
          </a:p>
        </p:txBody>
      </p:sp>
      <p:sp>
        <p:nvSpPr>
          <p:cNvPr id="13" name="TextBox 13"/>
          <p:cNvSpPr txBox="1"/>
          <p:nvPr/>
        </p:nvSpPr>
        <p:spPr>
          <a:xfrm>
            <a:off x="2374900" y="2361334"/>
            <a:ext cx="8399600" cy="3693319"/>
          </a:xfrm>
          <a:prstGeom prst="rect">
            <a:avLst/>
          </a:prstGeom>
        </p:spPr>
        <p:txBody>
          <a:bodyPr wrap="square" lIns="0" tIns="0" rIns="0" bIns="0" rtlCol="0" anchor="t">
            <a:spAutoFit/>
          </a:bodyPr>
          <a:lstStyle/>
          <a:p>
            <a:pPr algn="just"/>
            <a:r>
              <a:rPr lang="en-US" sz="2400" dirty="0">
                <a:solidFill>
                  <a:srgbClr val="203965"/>
                </a:solidFill>
                <a:latin typeface="Arial" panose="020B0604020202020204" pitchFamily="34" charset="0"/>
                <a:cs typeface="Arial" panose="020B0604020202020204" pitchFamily="34" charset="0"/>
              </a:rPr>
              <a:t>“[A]n individual who has been reported to be the perpetrator of conduct that could constitute sexual harassment.”</a:t>
            </a:r>
          </a:p>
          <a:p>
            <a:pPr algn="just"/>
            <a:r>
              <a:rPr lang="en-US" sz="2400" dirty="0">
                <a:solidFill>
                  <a:srgbClr val="203965"/>
                </a:solidFill>
                <a:latin typeface="Arial" panose="020B0604020202020204" pitchFamily="34" charset="0"/>
                <a:ea typeface="Arial Bold"/>
                <a:cs typeface="Arial" panose="020B0604020202020204" pitchFamily="34" charset="0"/>
              </a:rPr>
              <a:t>§106.30</a:t>
            </a:r>
          </a:p>
          <a:p>
            <a:pPr algn="just"/>
            <a:endParaRPr lang="en-US" sz="2400" dirty="0">
              <a:solidFill>
                <a:srgbClr val="203965"/>
              </a:solidFill>
              <a:latin typeface="Arial" panose="020B0604020202020204" pitchFamily="34" charset="0"/>
              <a:ea typeface="Arial Bold"/>
              <a:cs typeface="Arial" panose="020B0604020202020204" pitchFamily="34" charset="0"/>
            </a:endParaRPr>
          </a:p>
          <a:p>
            <a:pPr algn="just"/>
            <a:r>
              <a:rPr lang="en-US" sz="2400" dirty="0">
                <a:solidFill>
                  <a:srgbClr val="203965"/>
                </a:solidFill>
                <a:latin typeface="Arial" panose="020B0604020202020204" pitchFamily="34" charset="0"/>
                <a:cs typeface="Arial" panose="020B0604020202020204" pitchFamily="34" charset="0"/>
              </a:rPr>
              <a:t>“Student, Employee, and Faculty Respondents: [A]</a:t>
            </a:r>
            <a:r>
              <a:rPr lang="en-US" sz="2400" dirty="0" err="1">
                <a:solidFill>
                  <a:srgbClr val="203965"/>
                </a:solidFill>
                <a:latin typeface="Arial" panose="020B0604020202020204" pitchFamily="34" charset="0"/>
                <a:cs typeface="Arial" panose="020B0604020202020204" pitchFamily="34" charset="0"/>
              </a:rPr>
              <a:t>ny</a:t>
            </a:r>
            <a:r>
              <a:rPr lang="en-US" sz="2400" dirty="0">
                <a:solidFill>
                  <a:srgbClr val="203965"/>
                </a:solidFill>
                <a:latin typeface="Arial" panose="020B0604020202020204" pitchFamily="34" charset="0"/>
                <a:cs typeface="Arial" panose="020B0604020202020204" pitchFamily="34" charset="0"/>
              </a:rPr>
              <a:t> “individual” can be a respondent, whether such individual is a student, faculty member, another employee of the recipient, or other person with or without any affiliation with the recipient.”</a:t>
            </a:r>
          </a:p>
          <a:p>
            <a:pPr algn="just"/>
            <a:r>
              <a:rPr lang="en-US" sz="2400" dirty="0">
                <a:solidFill>
                  <a:srgbClr val="203965"/>
                </a:solidFill>
                <a:latin typeface="Arial" panose="020B0604020202020204" pitchFamily="34" charset="0"/>
                <a:cs typeface="Arial" panose="020B0604020202020204" pitchFamily="34" charset="0"/>
              </a:rPr>
              <a:t>Title IX Reg.; Page 146 (May 6, 2020, DoE website)</a:t>
            </a:r>
          </a:p>
          <a:p>
            <a:pPr algn="just">
              <a:spcBef>
                <a:spcPct val="0"/>
              </a:spcBef>
            </a:pPr>
            <a:endParaRPr lang="en-US" sz="2400" dirty="0">
              <a:solidFill>
                <a:srgbClr val="203965"/>
              </a:solidFill>
              <a:latin typeface="Arial" panose="020B0604020202020204" pitchFamily="34" charset="0"/>
              <a:cs typeface="Arial" panose="020B0604020202020204" pitchFamily="34" charset="0"/>
            </a:endParaRPr>
          </a:p>
        </p:txBody>
      </p:sp>
      <p:grpSp>
        <p:nvGrpSpPr>
          <p:cNvPr id="14" name="Group 5">
            <a:extLst>
              <a:ext uri="{FF2B5EF4-FFF2-40B4-BE49-F238E27FC236}">
                <a16:creationId xmlns:a16="http://schemas.microsoft.com/office/drawing/2014/main" id="{CDADFD07-E2EC-73BF-8837-848EAF861321}"/>
              </a:ext>
            </a:extLst>
          </p:cNvPr>
          <p:cNvGrpSpPr/>
          <p:nvPr/>
        </p:nvGrpSpPr>
        <p:grpSpPr>
          <a:xfrm>
            <a:off x="0" y="1143000"/>
            <a:ext cx="1727200" cy="5715000"/>
            <a:chOff x="0" y="0"/>
            <a:chExt cx="1041697" cy="2171962"/>
          </a:xfrm>
        </p:grpSpPr>
        <p:sp>
          <p:nvSpPr>
            <p:cNvPr id="15" name="Freeform 6">
              <a:extLst>
                <a:ext uri="{FF2B5EF4-FFF2-40B4-BE49-F238E27FC236}">
                  <a16:creationId xmlns:a16="http://schemas.microsoft.com/office/drawing/2014/main" id="{52E36AF0-8585-9BDB-E55C-FFDBF8B3C7B5}"/>
                </a:ext>
              </a:extLst>
            </p:cNvPr>
            <p:cNvSpPr/>
            <p:nvPr/>
          </p:nvSpPr>
          <p:spPr>
            <a:xfrm>
              <a:off x="0" y="0"/>
              <a:ext cx="1041697" cy="2171962"/>
            </a:xfrm>
            <a:custGeom>
              <a:avLst/>
              <a:gdLst/>
              <a:ahLst/>
              <a:cxnLst/>
              <a:rect l="l" t="t" r="r" b="b"/>
              <a:pathLst>
                <a:path w="1041697" h="2171962">
                  <a:moveTo>
                    <a:pt x="0" y="0"/>
                  </a:moveTo>
                  <a:lnTo>
                    <a:pt x="1041697" y="0"/>
                  </a:lnTo>
                  <a:lnTo>
                    <a:pt x="1041697" y="2171962"/>
                  </a:lnTo>
                  <a:lnTo>
                    <a:pt x="0" y="2171962"/>
                  </a:lnTo>
                  <a:close/>
                </a:path>
              </a:pathLst>
            </a:custGeom>
            <a:solidFill>
              <a:srgbClr val="FEBF0E"/>
            </a:solidFill>
          </p:spPr>
          <p:txBody>
            <a:bodyPr/>
            <a:lstStyle/>
            <a:p>
              <a:endParaRPr lang="en-US" sz="1200"/>
            </a:p>
          </p:txBody>
        </p:sp>
      </p:grpSp>
      <p:grpSp>
        <p:nvGrpSpPr>
          <p:cNvPr id="16" name="Group 8">
            <a:extLst>
              <a:ext uri="{FF2B5EF4-FFF2-40B4-BE49-F238E27FC236}">
                <a16:creationId xmlns:a16="http://schemas.microsoft.com/office/drawing/2014/main" id="{46C054AD-7D77-0C23-D11E-536542FB3BA4}"/>
              </a:ext>
            </a:extLst>
          </p:cNvPr>
          <p:cNvGrpSpPr>
            <a:grpSpLocks noChangeAspect="1"/>
          </p:cNvGrpSpPr>
          <p:nvPr/>
        </p:nvGrpSpPr>
        <p:grpSpPr>
          <a:xfrm>
            <a:off x="400430" y="177101"/>
            <a:ext cx="1557626" cy="1557626"/>
            <a:chOff x="0" y="0"/>
            <a:chExt cx="6350000" cy="6350000"/>
          </a:xfrm>
        </p:grpSpPr>
        <p:sp>
          <p:nvSpPr>
            <p:cNvPr id="17" name="Freeform 9">
              <a:extLst>
                <a:ext uri="{FF2B5EF4-FFF2-40B4-BE49-F238E27FC236}">
                  <a16:creationId xmlns:a16="http://schemas.microsoft.com/office/drawing/2014/main" id="{EEDB604C-CF7B-D615-1B42-AE5A7A8081FC}"/>
                </a:ext>
              </a:extLst>
            </p:cNvPr>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solidFill>
              <a:srgbClr val="203965"/>
            </a:solidFill>
            <a:ln w="12700">
              <a:solidFill>
                <a:srgbClr val="000000"/>
              </a:solidFill>
            </a:ln>
          </p:spPr>
          <p:txBody>
            <a:bodyPr/>
            <a:lstStyle/>
            <a:p>
              <a:endParaRPr lang="en-US" sz="1200"/>
            </a:p>
          </p:txBody>
        </p:sp>
        <p:sp>
          <p:nvSpPr>
            <p:cNvPr id="18" name="Freeform 10">
              <a:extLst>
                <a:ext uri="{FF2B5EF4-FFF2-40B4-BE49-F238E27FC236}">
                  <a16:creationId xmlns:a16="http://schemas.microsoft.com/office/drawing/2014/main" id="{84697E92-6EFE-46D7-3261-3587648C449F}"/>
                </a:ext>
              </a:extLst>
            </p:cNvPr>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FFFFFF"/>
            </a:solidFill>
          </p:spPr>
          <p:txBody>
            <a:bodyPr/>
            <a:lstStyle/>
            <a:p>
              <a:endParaRPr lang="en-US" sz="1200"/>
            </a:p>
          </p:txBody>
        </p:sp>
      </p:grpSp>
      <p:sp>
        <p:nvSpPr>
          <p:cNvPr id="19" name="Freeform 11">
            <a:extLst>
              <a:ext uri="{FF2B5EF4-FFF2-40B4-BE49-F238E27FC236}">
                <a16:creationId xmlns:a16="http://schemas.microsoft.com/office/drawing/2014/main" id="{0163CAA6-111C-E8BB-8B02-F6C8244A4181}"/>
              </a:ext>
            </a:extLst>
          </p:cNvPr>
          <p:cNvSpPr/>
          <p:nvPr/>
        </p:nvSpPr>
        <p:spPr>
          <a:xfrm>
            <a:off x="631284" y="412750"/>
            <a:ext cx="1095916" cy="1086327"/>
          </a:xfrm>
          <a:custGeom>
            <a:avLst/>
            <a:gdLst/>
            <a:ahLst/>
            <a:cxnLst/>
            <a:rect l="l" t="t" r="r" b="b"/>
            <a:pathLst>
              <a:path w="1643874" h="1629490">
                <a:moveTo>
                  <a:pt x="0" y="0"/>
                </a:moveTo>
                <a:lnTo>
                  <a:pt x="1643874" y="0"/>
                </a:lnTo>
                <a:lnTo>
                  <a:pt x="1643874" y="1629491"/>
                </a:lnTo>
                <a:lnTo>
                  <a:pt x="0" y="16294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3876</TotalTime>
  <Words>4267</Words>
  <Application>Microsoft Office PowerPoint</Application>
  <PresentationFormat>Widescreen</PresentationFormat>
  <Paragraphs>319</Paragraphs>
  <Slides>64</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Arial Bold</vt:lpstr>
      <vt:lpstr>Calibri</vt:lpstr>
      <vt:lpstr>Calibri Light</vt:lpstr>
      <vt:lpstr>Nunito Sans Bold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Advisor of Choice</vt:lpstr>
      <vt:lpstr>Role of Advisor </vt:lpstr>
      <vt:lpstr>“Represent” or ? </vt:lpstr>
      <vt:lpstr>Restrictions?</vt:lpstr>
      <vt:lpstr>Rules of Decorum</vt:lpstr>
      <vt:lpstr>PowerPoint Presentation</vt:lpstr>
      <vt:lpstr>No Conflict of Interest  or Bias </vt:lpstr>
      <vt:lpstr>Reasonable Prompt Time Frames</vt:lpstr>
      <vt:lpstr>No Gag Order</vt:lpstr>
      <vt:lpstr>Written Notice  Required</vt:lpstr>
      <vt:lpstr>Presumption of Not Responsible</vt:lpstr>
      <vt:lpstr>Rights of Complainant and Respondent</vt:lpstr>
      <vt:lpstr>Rights of Complainant and Respondent (cont.)</vt:lpstr>
      <vt:lpstr>Informal Resolution  </vt:lpstr>
      <vt:lpstr>Informal Resolution  -  Not Permitted  </vt:lpstr>
      <vt:lpstr>Informal Resolution  - Not Permitted (cont.) </vt:lpstr>
      <vt:lpstr>Formal Resolution   </vt:lpstr>
      <vt:lpstr>Inspect and Review Evidence</vt:lpstr>
      <vt:lpstr>Preliminary Report </vt:lpstr>
      <vt:lpstr>Investigation Report</vt:lpstr>
      <vt:lpstr>Non-Disclosure Agreement </vt:lpstr>
      <vt:lpstr>PowerPoint Presentation</vt:lpstr>
      <vt:lpstr>Must Have Live  Hearing</vt:lpstr>
      <vt:lpstr>Parties Physically Present</vt:lpstr>
      <vt:lpstr>Recording</vt:lpstr>
      <vt:lpstr>Order of Hearing </vt:lpstr>
      <vt:lpstr>Order of Hearing  (cont.)  </vt:lpstr>
      <vt:lpstr>Advisor – Attendance?   </vt:lpstr>
      <vt:lpstr>Advisor – Attendance? (cont.)   </vt:lpstr>
      <vt:lpstr>Must Submit to Cross-Examination</vt:lpstr>
      <vt:lpstr>Questions of Parties and Witnesses by Advisor</vt:lpstr>
      <vt:lpstr>Cross-Examination</vt:lpstr>
      <vt:lpstr>Determination by Decision-maker</vt:lpstr>
      <vt:lpstr>“Waiving” Question </vt:lpstr>
      <vt:lpstr>Relevant Questions</vt:lpstr>
      <vt:lpstr>Not Relevant  Questions </vt:lpstr>
      <vt:lpstr>Legally Recognized  Privilege </vt:lpstr>
      <vt:lpstr>Rape Shield  Protection</vt:lpstr>
      <vt:lpstr>Medical Records </vt:lpstr>
      <vt:lpstr>Hearsay  </vt:lpstr>
      <vt:lpstr>Written Determination Required</vt:lpstr>
      <vt:lpstr>Remedies</vt:lpstr>
      <vt:lpstr>PowerPoint Presentation</vt:lpstr>
      <vt:lpstr>PowerPoint Presentation</vt:lpstr>
      <vt:lpstr>Grounds for Appeal</vt:lpstr>
      <vt:lpstr>Additional Bases for  Appeal</vt:lpstr>
      <vt:lpstr>Requirements for Appeals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Eppley, Mandy N.</dc:creator>
  <cp:lastModifiedBy>Judy Spain</cp:lastModifiedBy>
  <cp:revision>73</cp:revision>
  <dcterms:created xsi:type="dcterms:W3CDTF">2020-07-20T07:40:10Z</dcterms:created>
  <dcterms:modified xsi:type="dcterms:W3CDTF">2023-08-25T01:56:07Z</dcterms:modified>
</cp:coreProperties>
</file>